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1334" r:id="rId3"/>
    <p:sldId id="1351" r:id="rId4"/>
    <p:sldId id="1360" r:id="rId5"/>
    <p:sldId id="1367" r:id="rId6"/>
    <p:sldId id="1377" r:id="rId7"/>
    <p:sldId id="1335" r:id="rId8"/>
    <p:sldId id="1344" r:id="rId9"/>
    <p:sldId id="1380" r:id="rId10"/>
    <p:sldId id="1358" r:id="rId11"/>
    <p:sldId id="1365" r:id="rId12"/>
    <p:sldId id="1397" r:id="rId13"/>
    <p:sldId id="1413" r:id="rId14"/>
    <p:sldId id="1412" r:id="rId15"/>
    <p:sldId id="1389" r:id="rId16"/>
    <p:sldId id="1384" r:id="rId17"/>
    <p:sldId id="1392" r:id="rId18"/>
    <p:sldId id="1415" r:id="rId19"/>
    <p:sldId id="1355" r:id="rId20"/>
    <p:sldId id="1354" r:id="rId21"/>
    <p:sldId id="1356" r:id="rId22"/>
    <p:sldId id="1357" r:id="rId23"/>
    <p:sldId id="1372" r:id="rId24"/>
    <p:sldId id="1375" r:id="rId25"/>
    <p:sldId id="1396" r:id="rId26"/>
    <p:sldId id="1399" r:id="rId27"/>
    <p:sldId id="1400" r:id="rId28"/>
    <p:sldId id="1401" r:id="rId29"/>
    <p:sldId id="1402" r:id="rId30"/>
    <p:sldId id="1404" r:id="rId31"/>
    <p:sldId id="1405" r:id="rId32"/>
    <p:sldId id="1407" r:id="rId33"/>
    <p:sldId id="1409" r:id="rId34"/>
    <p:sldId id="1410" r:id="rId35"/>
    <p:sldId id="1414" r:id="rId36"/>
    <p:sldId id="1411" r:id="rId37"/>
    <p:sldId id="1373" r:id="rId38"/>
    <p:sldId id="1376" r:id="rId39"/>
    <p:sldId id="1382" r:id="rId40"/>
    <p:sldId id="1370" r:id="rId41"/>
    <p:sldId id="1385" r:id="rId42"/>
    <p:sldId id="1386" r:id="rId43"/>
    <p:sldId id="1390" r:id="rId44"/>
    <p:sldId id="1393" r:id="rId45"/>
    <p:sldId id="1394" r:id="rId46"/>
    <p:sldId id="1398" r:id="rId47"/>
    <p:sldId id="1426" r:id="rId48"/>
    <p:sldId id="1427" r:id="rId49"/>
    <p:sldId id="1428" r:id="rId50"/>
    <p:sldId id="1336" r:id="rId51"/>
    <p:sldId id="1378" r:id="rId52"/>
    <p:sldId id="1379" r:id="rId53"/>
    <p:sldId id="1395" r:id="rId54"/>
    <p:sldId id="1430" r:id="rId55"/>
    <p:sldId id="1337" r:id="rId56"/>
    <p:sldId id="1362" r:id="rId57"/>
    <p:sldId id="1350" r:id="rId58"/>
    <p:sldId id="1421" r:id="rId59"/>
    <p:sldId id="1422" r:id="rId60"/>
    <p:sldId id="1423" r:id="rId61"/>
    <p:sldId id="1417" r:id="rId62"/>
    <p:sldId id="1418" r:id="rId63"/>
    <p:sldId id="1419" r:id="rId64"/>
    <p:sldId id="1420" r:id="rId65"/>
    <p:sldId id="1424" r:id="rId66"/>
    <p:sldId id="142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C67C65A-E1DF-4460-A3E1-50E1D822395A}">
          <p14:sldIdLst>
            <p14:sldId id="256"/>
          </p14:sldIdLst>
        </p14:section>
        <p14:section name="intro" id="{B289EF85-F129-4014-B819-7F5CFBCBEA67}">
          <p14:sldIdLst>
            <p14:sldId id="1334"/>
            <p14:sldId id="1351"/>
            <p14:sldId id="1360"/>
            <p14:sldId id="1367"/>
            <p14:sldId id="1377"/>
          </p14:sldIdLst>
        </p14:section>
        <p14:section name="diagram" id="{72B514A0-E50D-4451-9A18-494CC2D9ABCE}">
          <p14:sldIdLst>
            <p14:sldId id="1335"/>
            <p14:sldId id="1344"/>
          </p14:sldIdLst>
        </p14:section>
        <p14:section name="communication" id="{C846976F-B6DF-4E9D-898E-C61C35AAC640}">
          <p14:sldIdLst>
            <p14:sldId id="1380"/>
            <p14:sldId id="1358"/>
            <p14:sldId id="1365"/>
          </p14:sldIdLst>
        </p14:section>
        <p14:section name="lighting array" id="{96F67286-D8EC-D549-A1F1-9B8557254A0E}">
          <p14:sldIdLst>
            <p14:sldId id="1397"/>
            <p14:sldId id="1413"/>
            <p14:sldId id="1412"/>
            <p14:sldId id="1389"/>
            <p14:sldId id="1384"/>
            <p14:sldId id="1392"/>
            <p14:sldId id="1415"/>
          </p14:sldIdLst>
        </p14:section>
        <p14:section name="joystick" id="{ADD55335-F771-414D-A27F-90DEBFDB3C1A}">
          <p14:sldIdLst>
            <p14:sldId id="1355"/>
            <p14:sldId id="1354"/>
            <p14:sldId id="1356"/>
            <p14:sldId id="1357"/>
          </p14:sldIdLst>
        </p14:section>
        <p14:section name="central server" id="{C6D40B0E-5B9C-4895-956D-4BB9A4FB9A1A}">
          <p14:sldIdLst>
            <p14:sldId id="1372"/>
          </p14:sldIdLst>
        </p14:section>
        <p14:section name="music" id="{112D9722-8997-4F60-BCE5-20170A65D83D}">
          <p14:sldIdLst>
            <p14:sldId id="1375"/>
            <p14:sldId id="1396"/>
            <p14:sldId id="1399"/>
            <p14:sldId id="1400"/>
            <p14:sldId id="1401"/>
            <p14:sldId id="1402"/>
            <p14:sldId id="1404"/>
            <p14:sldId id="1405"/>
            <p14:sldId id="1407"/>
            <p14:sldId id="1409"/>
            <p14:sldId id="1410"/>
            <p14:sldId id="1414"/>
            <p14:sldId id="1411"/>
          </p14:sldIdLst>
        </p14:section>
        <p14:section name="dynamic" id="{3D705DA5-F0A3-4C75-B3DF-0FEE0D972919}">
          <p14:sldIdLst>
            <p14:sldId id="1373"/>
            <p14:sldId id="1376"/>
            <p14:sldId id="1382"/>
            <p14:sldId id="1370"/>
            <p14:sldId id="1385"/>
          </p14:sldIdLst>
        </p14:section>
        <p14:section name="control" id="{80470865-FEBF-4FFB-BB3F-65EF39BE79F7}">
          <p14:sldIdLst>
            <p14:sldId id="1386"/>
            <p14:sldId id="1390"/>
            <p14:sldId id="1393"/>
            <p14:sldId id="1394"/>
            <p14:sldId id="1398"/>
          </p14:sldIdLst>
        </p14:section>
        <p14:section name="Tolerance Analysis" id="{FA8C9A47-FF8F-F044-B376-3B3224A3EA0E}">
          <p14:sldIdLst>
            <p14:sldId id="1426"/>
            <p14:sldId id="1427"/>
            <p14:sldId id="1428"/>
          </p14:sldIdLst>
        </p14:section>
        <p14:section name="cost" id="{FC0ACDED-6153-48FE-B678-B06C84EDCBA2}">
          <p14:sldIdLst>
            <p14:sldId id="1336"/>
            <p14:sldId id="1378"/>
            <p14:sldId id="1379"/>
            <p14:sldId id="1395"/>
          </p14:sldIdLst>
        </p14:section>
        <p14:section name="schedule" id="{BD6D4E18-7AFE-4D4E-BA41-4DE52F471009}">
          <p14:sldIdLst>
            <p14:sldId id="1430"/>
          </p14:sldIdLst>
        </p14:section>
        <p14:section name="ethic" id="{6717329E-85FD-451F-9957-5DDCAF8AAA8F}">
          <p14:sldIdLst>
            <p14:sldId id="1337"/>
            <p14:sldId id="1362"/>
            <p14:sldId id="1350"/>
          </p14:sldIdLst>
        </p14:section>
        <p14:section name="appendix" id="{42AAB27A-E2EF-4D92-A333-E829D2B2D3C4}">
          <p14:sldIdLst>
            <p14:sldId id="1421"/>
            <p14:sldId id="1422"/>
            <p14:sldId id="1423"/>
            <p14:sldId id="1417"/>
            <p14:sldId id="1418"/>
            <p14:sldId id="1419"/>
            <p14:sldId id="1420"/>
            <p14:sldId id="1424"/>
            <p14:sldId id="14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19"/>
    <a:srgbClr val="195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04253-0AFA-4394-2477-6ED1011F1C1D}" v="107" dt="2022-03-24T18:06:14.420"/>
    <p1510:client id="{2CD6BC31-02E5-4924-A766-A2DE688E04A4}" v="10415" dt="2022-03-24T22:05:26.870"/>
    <p1510:client id="{3DAFBDC0-14A5-6D40-8DB3-3CFF43E9B53B}" v="4942" dt="2022-03-24T22:04:38.802"/>
    <p1510:client id="{62F6682E-64BB-55E2-7DCE-C77D6FD89CE4}" v="205" dt="2022-03-24T18:44:50.082"/>
    <p1510:client id="{711F6BD8-BE77-437B-8457-ECF79AC345F9}" v="138" dt="2022-03-24T20:38:20.442"/>
    <p1510:client id="{8B1BB025-C85E-FD07-1C12-51070A4D22B7}" v="63" dt="2022-03-24T16:47:59.681"/>
    <p1510:client id="{AFE28E9A-504B-73BC-4F7A-E0FF54CAD8BD}" v="639" dt="2022-03-24T17:50:19.054"/>
    <p1510:client id="{FDDFBE3B-7FDC-8C83-9F4C-AED5A5C636C4}" v="12" dt="2022-03-24T17:36:14.107"/>
    <p1510:client id="{FE9A1B7A-3361-FC85-D765-1355927A9356}" v="32" dt="2022-03-24T20:15:38.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6" autoAdjust="0"/>
  </p:normalViewPr>
  <p:slideViewPr>
    <p:cSldViewPr snapToGrid="0">
      <p:cViewPr varScale="1">
        <p:scale>
          <a:sx n="100" d="100"/>
          <a:sy n="100" d="100"/>
        </p:scale>
        <p:origin x="77" y="29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7F9ED-E3A9-4944-98C6-08909A94517F}" type="datetimeFigureOut">
              <a:rPr lang="zh-CN" altLang="en-US" smtClean="0"/>
              <a:t>2022/3/25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FA381-131F-4967-AB99-E86FA4AFE50D}" type="slidenum">
              <a:rPr lang="zh-CN" altLang="en-US" smtClean="0"/>
              <a:t>‹#›</a:t>
            </a:fld>
            <a:endParaRPr lang="zh-CN" altLang="en-US"/>
          </a:p>
        </p:txBody>
      </p:sp>
    </p:spTree>
    <p:extLst>
      <p:ext uri="{BB962C8B-B14F-4D97-AF65-F5344CB8AC3E}">
        <p14:creationId xmlns:p14="http://schemas.microsoft.com/office/powerpoint/2010/main" val="525478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Good morning everyone. Our project is called mimicry stage lighting control system. This is Haozhe </a:t>
            </a:r>
            <a:r>
              <a:rPr lang="en-US" dirty="0" err="1"/>
              <a:t>chen</a:t>
            </a:r>
            <a:r>
              <a:rPr lang="en-US" dirty="0"/>
              <a:t>…… And many thanks to our sponsor Professor Lee.</a:t>
            </a:r>
          </a:p>
        </p:txBody>
      </p:sp>
      <p:sp>
        <p:nvSpPr>
          <p:cNvPr id="4" name="灯片编号占位符 3"/>
          <p:cNvSpPr>
            <a:spLocks noGrp="1"/>
          </p:cNvSpPr>
          <p:nvPr>
            <p:ph type="sldNum" sz="quarter" idx="5"/>
          </p:nvPr>
        </p:nvSpPr>
        <p:spPr/>
        <p:txBody>
          <a:bodyPr/>
          <a:lstStyle/>
          <a:p>
            <a:fld id="{72DFA381-131F-4967-AB99-E86FA4AFE50D}" type="slidenum">
              <a:rPr lang="zh-CN" altLang="en-US" smtClean="0"/>
              <a:t>1</a:t>
            </a:fld>
            <a:endParaRPr lang="zh-CN" altLang="en-US"/>
          </a:p>
        </p:txBody>
      </p:sp>
    </p:spTree>
    <p:extLst>
      <p:ext uri="{BB962C8B-B14F-4D97-AF65-F5344CB8AC3E}">
        <p14:creationId xmlns:p14="http://schemas.microsoft.com/office/powerpoint/2010/main" val="862921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This figure shown the topology under this communication 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0801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##Lag</a:t>
            </a:r>
            <a:r>
              <a:rPr lang="zh-CN" altLang="en-US" sz="1000" b="0"/>
              <a:t> </a:t>
            </a:r>
            <a:r>
              <a:rPr lang="en-US" altLang="zh-CN" sz="1000" b="0"/>
              <a:t>_</a:t>
            </a:r>
            <a:r>
              <a:rPr lang="zh-CN" altLang="en-US" sz="1000" b="0"/>
              <a:t> </a:t>
            </a:r>
            <a:r>
              <a:rPr lang="en-US" altLang="zh-CN" sz="1000" b="0"/>
              <a:t>catch</a:t>
            </a:r>
            <a:r>
              <a:rPr lang="zh-CN" altLang="en-US" sz="1000" b="0"/>
              <a:t> </a:t>
            </a:r>
            <a:endParaRPr lang="en-US" altLang="zh-CN" sz="1000" b="0"/>
          </a:p>
          <a:p>
            <a:endParaRPr lang="en-US" altLang="zh-CN" sz="1000" b="0"/>
          </a:p>
          <a:p>
            <a:r>
              <a:rPr lang="en-US" altLang="zh-CN" sz="1000" b="0"/>
              <a:t>###Lead</a:t>
            </a:r>
            <a:r>
              <a:rPr lang="zh-CN" altLang="en-US" sz="1000" b="0"/>
              <a:t> </a:t>
            </a:r>
            <a:r>
              <a:rPr lang="en-US" altLang="zh-CN" sz="1000" b="0"/>
              <a:t>_Low</a:t>
            </a:r>
            <a:r>
              <a:rPr lang="zh-CN" altLang="en-US" sz="1000" b="0"/>
              <a:t> </a:t>
            </a:r>
            <a:r>
              <a:rPr lang="en-US" altLang="zh-CN" sz="1000" b="0"/>
              <a:t>down</a:t>
            </a:r>
          </a:p>
          <a:p>
            <a:endParaRPr lang="en-US" altLang="zh-CN" sz="1000" b="0"/>
          </a:p>
          <a:p>
            <a:endParaRPr lang="en-US" altLang="zh-CN" sz="1000" b="0"/>
          </a:p>
          <a:p>
            <a:r>
              <a:rPr lang="en-US" altLang="zh-CN" sz="1000" b="0"/>
              <a:t>Now,</a:t>
            </a:r>
            <a:r>
              <a:rPr lang="zh-CN" altLang="en-US" sz="1000" b="0"/>
              <a:t> </a:t>
            </a:r>
            <a:r>
              <a:rPr lang="en-US" altLang="zh-CN" sz="1000" b="0"/>
              <a:t>Let’s  move on to the lighting array</a:t>
            </a:r>
            <a:r>
              <a:rPr lang="zh-CN" altLang="en-US" sz="1000" b="0"/>
              <a:t> </a:t>
            </a:r>
            <a:r>
              <a:rPr lang="en-US" altLang="zh-CN" sz="1000" b="0"/>
              <a:t>system.</a:t>
            </a:r>
          </a:p>
          <a:p>
            <a:endParaRPr lang="en-US" altLang="zh-CN" sz="1000" b="0"/>
          </a:p>
          <a:p>
            <a:r>
              <a:rPr lang="en-US" altLang="zh-CN" sz="1000" b="0"/>
              <a:t>The control subsystem get the angle requirement information form the communication system. The ESP32 use PWM signal to control motor rotation. And use the real-time location information to realize</a:t>
            </a:r>
            <a:r>
              <a:rPr lang="zh-CN" altLang="en-US" sz="1000" b="0"/>
              <a:t> </a:t>
            </a:r>
            <a:r>
              <a:rPr lang="en-US" altLang="zh-CN" sz="1000" b="0"/>
              <a:t>the PID control. If the robot arm moving lag behand the human arm, then the motor will try to catch up. And if the robot arm lead time, the motor should low down.</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614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As the</a:t>
            </a:r>
            <a:r>
              <a:rPr lang="zh-CN" altLang="en-US" sz="1000" b="0"/>
              <a:t> </a:t>
            </a:r>
            <a:r>
              <a:rPr lang="en-US" altLang="zh-CN" sz="1000" b="0"/>
              <a:t>power</a:t>
            </a:r>
            <a:r>
              <a:rPr lang="zh-CN" altLang="en-US" sz="1000" b="0"/>
              <a:t> </a:t>
            </a:r>
            <a:r>
              <a:rPr lang="en-US" altLang="zh-CN" sz="1000" b="0" err="1"/>
              <a:t>subsytem</a:t>
            </a:r>
            <a:r>
              <a:rPr lang="en-US" altLang="zh-CN" sz="1000" b="0"/>
              <a:t> also exists in other system, my teammate will mention this part later.</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077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For the Effector subsystem,</a:t>
            </a:r>
            <a:r>
              <a:rPr lang="zh-CN" altLang="en-US" sz="1000"/>
              <a:t> </a:t>
            </a:r>
            <a:r>
              <a:rPr lang="en-US" altLang="zh-CN" sz="1000"/>
              <a:t>we</a:t>
            </a:r>
            <a:r>
              <a:rPr lang="zh-CN" altLang="en-US" sz="1000"/>
              <a:t> </a:t>
            </a:r>
            <a:r>
              <a:rPr lang="en-US" altLang="zh-CN" sz="1000"/>
              <a:t>have</a:t>
            </a:r>
            <a:r>
              <a:rPr lang="zh-CN" altLang="en-US" sz="1000"/>
              <a:t> </a:t>
            </a:r>
            <a:r>
              <a:rPr lang="en-US" altLang="zh-CN" sz="1000"/>
              <a:t>a</a:t>
            </a:r>
            <a:r>
              <a:rPr lang="zh-CN" altLang="en-US" sz="1000"/>
              <a:t> </a:t>
            </a:r>
            <a:r>
              <a:rPr lang="en-US" altLang="zh-CN" sz="1000"/>
              <a:t>really casual CAD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This</a:t>
            </a:r>
            <a:r>
              <a:rPr lang="zh-CN" altLang="en-US" sz="1000"/>
              <a:t> </a:t>
            </a:r>
            <a:r>
              <a:rPr lang="en-US" altLang="zh-CN" sz="1000"/>
              <a:t>is</a:t>
            </a:r>
            <a:r>
              <a:rPr lang="zh-CN" altLang="en-US" sz="1000"/>
              <a:t> </a:t>
            </a:r>
            <a:r>
              <a:rPr lang="en-US" altLang="zh-CN" sz="1000"/>
              <a:t>our</a:t>
            </a:r>
            <a:r>
              <a:rPr lang="zh-CN" altLang="en-US" sz="1000"/>
              <a:t> </a:t>
            </a:r>
            <a:r>
              <a:rPr lang="en-US" altLang="zh-CN" sz="1000"/>
              <a:t>pitch</a:t>
            </a:r>
            <a:r>
              <a:rPr lang="zh-CN" altLang="en-US" sz="1000"/>
              <a:t> </a:t>
            </a:r>
            <a:r>
              <a:rPr lang="en-US" altLang="zh-CN" sz="1000"/>
              <a:t>and</a:t>
            </a:r>
            <a:r>
              <a:rPr lang="zh-CN" altLang="en-US" sz="1000"/>
              <a:t> </a:t>
            </a:r>
            <a:r>
              <a:rPr lang="en-US" altLang="zh-CN" sz="1000"/>
              <a:t>yaw</a:t>
            </a:r>
            <a:r>
              <a:rPr lang="zh-CN" altLang="en-US" sz="1000"/>
              <a:t> </a:t>
            </a:r>
            <a:r>
              <a:rPr lang="en-US" altLang="zh-CN" sz="1000"/>
              <a:t>movement.</a:t>
            </a:r>
            <a:r>
              <a:rPr lang="zh-CN" altLang="en-US" sz="1000"/>
              <a:t> </a:t>
            </a: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####The pitch axis will control by servo, and the yaw axis moving by the Brushless DC motor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Both kind of motors can provide position return</a:t>
            </a:r>
            <a:endParaRPr kumimoji="1" lang="zh-CN" altLang="en-US" sz="10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301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kumimoji="1" lang="en-US" altLang="zh-CN" sz="1000"/>
              <a:t>This is the detail sketch.</a:t>
            </a:r>
          </a:p>
          <a:p>
            <a:endParaRPr kumimoji="1" lang="en-US" altLang="zh-CN" sz="10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000"/>
              <a:t>GM6623</a:t>
            </a:r>
            <a:r>
              <a:rPr kumimoji="1" lang="zh-CN" altLang="en-US" sz="1000"/>
              <a:t> </a:t>
            </a:r>
            <a:r>
              <a:rPr kumimoji="1" lang="en-US" altLang="zh-CN" sz="1000"/>
              <a:t>gimbal</a:t>
            </a:r>
            <a:r>
              <a:rPr kumimoji="1" lang="zh-CN" altLang="en-US" sz="1000"/>
              <a:t> </a:t>
            </a:r>
            <a:r>
              <a:rPr kumimoji="1" lang="en-US" altLang="zh-CN" sz="1000"/>
              <a:t>motor</a:t>
            </a:r>
            <a:r>
              <a:rPr kumimoji="1" lang="zh-CN" altLang="en-US" sz="1000"/>
              <a:t> </a:t>
            </a:r>
            <a:r>
              <a:rPr kumimoji="1" lang="en-US" altLang="zh-CN" sz="1000"/>
              <a:t>as</a:t>
            </a:r>
            <a:r>
              <a:rPr kumimoji="1" lang="zh-CN" altLang="en-US" sz="1000"/>
              <a:t> </a:t>
            </a:r>
            <a:r>
              <a:rPr kumimoji="1" lang="en-US" altLang="zh-CN" sz="1000"/>
              <a:t>our</a:t>
            </a:r>
            <a:r>
              <a:rPr kumimoji="1" lang="zh-CN" altLang="en-US" sz="1000"/>
              <a:t> </a:t>
            </a:r>
            <a:r>
              <a:rPr kumimoji="1" lang="en-US" altLang="zh-CN" sz="1000"/>
              <a:t>motor</a:t>
            </a:r>
            <a:r>
              <a:rPr kumimoji="1" lang="zh-CN" altLang="en-US" sz="1000"/>
              <a:t> </a:t>
            </a:r>
            <a:r>
              <a:rPr kumimoji="1" lang="en-US" altLang="zh-CN" sz="1000"/>
              <a:t>for</a:t>
            </a:r>
            <a:r>
              <a:rPr kumimoji="1" lang="zh-CN" altLang="en-US" sz="1000"/>
              <a:t> </a:t>
            </a:r>
            <a:r>
              <a:rPr kumimoji="1" lang="en-US" altLang="zh-CN" sz="1000"/>
              <a:t>yaw</a:t>
            </a:r>
            <a:r>
              <a:rPr kumimoji="1" lang="zh-CN" altLang="en-US" sz="1000"/>
              <a:t> </a:t>
            </a:r>
            <a:r>
              <a:rPr kumimoji="1" lang="en-US" altLang="zh-CN" sz="1000"/>
              <a:t>shift,</a:t>
            </a:r>
            <a:r>
              <a:rPr kumimoji="1" lang="zh-CN" altLang="en-US" sz="1000"/>
              <a:t> </a:t>
            </a:r>
            <a:r>
              <a:rPr kumimoji="1" lang="en-US" altLang="zh-CN" sz="1000"/>
              <a:t>which</a:t>
            </a:r>
            <a:r>
              <a:rPr kumimoji="1" lang="zh-CN" altLang="en-US" sz="1000"/>
              <a:t> </a:t>
            </a:r>
            <a:r>
              <a:rPr kumimoji="1" lang="en-US" altLang="zh-CN" sz="1000"/>
              <a:t>has</a:t>
            </a:r>
            <a:r>
              <a:rPr kumimoji="1" lang="zh-CN" altLang="en-US" sz="1000"/>
              <a:t> </a:t>
            </a:r>
            <a:r>
              <a:rPr lang="en-US" altLang="zh-CN" sz="1000"/>
              <a:t>Controller Inside</a:t>
            </a:r>
            <a:endParaRPr kumimoji="1" lang="en-US" altLang="zh-CN" sz="1000"/>
          </a:p>
          <a:p>
            <a:endParaRPr kumimoji="1" lang="en-US" altLang="zh-CN" sz="1000"/>
          </a:p>
          <a:p>
            <a:pPr marL="285750" indent="-285750">
              <a:buFont typeface="Arial" panose="020B0604020202020204" pitchFamily="34" charset="0"/>
              <a:buChar char="•"/>
            </a:pPr>
            <a:r>
              <a:rPr lang="en-US" altLang="zh-CN" sz="1000"/>
              <a:t>Motor built-in position sensor, through CAN bus can get rotor position, rotor speed, motor temperature and other information</a:t>
            </a:r>
          </a:p>
          <a:p>
            <a:pPr marL="285750" indent="-285750">
              <a:buFont typeface="Arial" panose="020B0604020202020204" pitchFamily="34" charset="0"/>
              <a:buChar char="•"/>
            </a:pPr>
            <a:endParaRPr lang="en-US" altLang="zh-CN" sz="1000"/>
          </a:p>
          <a:p>
            <a:pPr marL="285750" indent="-285750">
              <a:buFont typeface="Arial" panose="020B0604020202020204" pitchFamily="34" charset="0"/>
              <a:buChar char="•"/>
            </a:pPr>
            <a:r>
              <a:rPr lang="en-US" altLang="zh-CN" sz="1000"/>
              <a:t>And</a:t>
            </a:r>
            <a:r>
              <a:rPr lang="zh-CN" altLang="en-US" sz="1000"/>
              <a:t> </a:t>
            </a:r>
            <a:r>
              <a:rPr lang="en-US" altLang="zh-CN" sz="1000"/>
              <a:t>also</a:t>
            </a:r>
            <a:r>
              <a:rPr lang="zh-CN" altLang="en-US" sz="1000"/>
              <a:t> </a:t>
            </a:r>
            <a:endParaRPr lang="en-US" altLang="zh-CN" sz="1000"/>
          </a:p>
          <a:p>
            <a:pPr marL="285750" indent="-285750">
              <a:buFont typeface="Arial" panose="020B0604020202020204" pitchFamily="34" charset="0"/>
              <a:buChar char="•"/>
            </a:pPr>
            <a:r>
              <a:rPr lang="en-US" altLang="zh-CN" sz="1000"/>
              <a:t>The driving shaft can absorb</a:t>
            </a:r>
            <a:r>
              <a:rPr lang="zh-CN" altLang="en-US" sz="1000"/>
              <a:t> </a:t>
            </a:r>
            <a:r>
              <a:rPr lang="en-US" altLang="zh-CN" sz="1000"/>
              <a:t> larger forces</a:t>
            </a:r>
            <a:r>
              <a:rPr lang="zh-CN" altLang="en-US" sz="1000"/>
              <a:t> </a:t>
            </a:r>
            <a:r>
              <a:rPr lang="en-US" altLang="zh-CN" sz="1000"/>
              <a:t>around</a:t>
            </a:r>
            <a:r>
              <a:rPr lang="zh-CN" altLang="en-US" sz="1000"/>
              <a:t> </a:t>
            </a:r>
            <a:r>
              <a:rPr lang="en-US" altLang="zh-CN" sz="1000"/>
              <a:t>100kN</a:t>
            </a:r>
            <a:endParaRPr kumimoji="1" lang="zh-CN" altLang="en-US" sz="1000"/>
          </a:p>
          <a:p>
            <a:r>
              <a:rPr kumimoji="1" lang="en-US" altLang="zh-CN" sz="1000"/>
              <a:t>…</a:t>
            </a:r>
          </a:p>
          <a:p>
            <a:r>
              <a:rPr kumimoji="1" lang="en-US" altLang="zh-CN" sz="1000"/>
              <a:t>That’s</a:t>
            </a:r>
            <a:r>
              <a:rPr kumimoji="1" lang="zh-CN" altLang="en-US" sz="1000"/>
              <a:t> </a:t>
            </a:r>
            <a:r>
              <a:rPr kumimoji="1" lang="en-US" altLang="zh-CN" sz="1000"/>
              <a:t>why</a:t>
            </a:r>
            <a:r>
              <a:rPr kumimoji="1" lang="zh-CN" altLang="en-US" sz="1000"/>
              <a:t> </a:t>
            </a:r>
            <a:r>
              <a:rPr kumimoji="1" lang="en-US" altLang="zh-CN" sz="1000"/>
              <a:t>w</a:t>
            </a:r>
            <a:r>
              <a:rPr lang="en-US" altLang="zh-CN" sz="1200" b="0" i="0" u="none" strike="noStrike" kern="1200">
                <a:solidFill>
                  <a:schemeClr val="tx1"/>
                </a:solidFill>
                <a:effectLst/>
                <a:latin typeface="+mn-lt"/>
                <a:ea typeface="+mn-ea"/>
                <a:cs typeface="+mn-cs"/>
              </a:rPr>
              <a:t>e do not use the gear belt-structure in our design, which makes the mechanical structure more compact.</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2092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zh-CN" altLang="en-US" sz="1000" b="0"/>
              <a:t>交叉滚子轴承</a:t>
            </a:r>
            <a:r>
              <a:rPr lang="en-US" altLang="zh-CN" sz="1000" b="0"/>
              <a:t>(</a:t>
            </a:r>
            <a:r>
              <a:rPr lang="zh-CN" altLang="en-US" sz="1000" b="0"/>
              <a:t>变长</a:t>
            </a:r>
            <a:r>
              <a:rPr lang="en-US" altLang="zh-CN" sz="1000" b="0"/>
              <a:t>)</a:t>
            </a:r>
          </a:p>
          <a:p>
            <a:endParaRPr lang="en-US" altLang="zh-CN" sz="1000" b="0"/>
          </a:p>
          <a:p>
            <a:r>
              <a:rPr lang="en-US" altLang="zh-CN" sz="1000" b="0"/>
              <a:t>The</a:t>
            </a:r>
          </a:p>
          <a:p>
            <a:r>
              <a:rPr lang="en-US" altLang="zh-CN" sz="1000"/>
              <a:t>Crossed roller bearing</a:t>
            </a:r>
            <a:r>
              <a:rPr lang="zh-CN" altLang="en-US" sz="1000"/>
              <a:t> </a:t>
            </a:r>
            <a:endParaRPr lang="en-US" altLang="zh-CN" sz="1000"/>
          </a:p>
          <a:p>
            <a:endParaRPr lang="en-US" altLang="zh-CN" sz="1000"/>
          </a:p>
          <a:p>
            <a:r>
              <a:rPr lang="en-US" altLang="zh-CN" sz="1000"/>
              <a:t>&amp;Flange</a:t>
            </a:r>
            <a:r>
              <a:rPr lang="zh-CN" altLang="en-US" sz="1000"/>
              <a:t> </a:t>
            </a:r>
            <a:r>
              <a:rPr lang="en-US" altLang="zh-CN" sz="1200" b="0" i="0" u="none" strike="noStrike" kern="1200">
                <a:solidFill>
                  <a:schemeClr val="tx1"/>
                </a:solidFill>
                <a:effectLst/>
                <a:latin typeface="+mn-lt"/>
                <a:ea typeface="+mn-ea"/>
                <a:cs typeface="+mn-cs"/>
              </a:rPr>
              <a:t>[</a:t>
            </a:r>
            <a:r>
              <a:rPr lang="en-US" altLang="zh-CN" sz="1200" b="0" i="0" u="none" strike="noStrike" kern="1200" err="1">
                <a:solidFill>
                  <a:schemeClr val="tx1"/>
                </a:solidFill>
                <a:effectLst/>
                <a:latin typeface="+mn-lt"/>
                <a:ea typeface="+mn-ea"/>
                <a:cs typeface="+mn-cs"/>
              </a:rPr>
              <a:t>flændʒ</a:t>
            </a:r>
            <a:r>
              <a:rPr lang="en-US" altLang="zh-CN" sz="1200" b="0" i="0" u="none" strike="noStrike" kern="1200">
                <a:solidFill>
                  <a:schemeClr val="tx1"/>
                </a:solidFill>
                <a:effectLst/>
                <a:latin typeface="+mn-lt"/>
                <a:ea typeface="+mn-ea"/>
                <a:cs typeface="+mn-cs"/>
              </a:rPr>
              <a:t>]</a:t>
            </a:r>
            <a:endParaRPr lang="en-US" altLang="zh-CN" sz="1000"/>
          </a:p>
          <a:p>
            <a:endParaRPr lang="en-US" altLang="zh-CN" sz="1000"/>
          </a:p>
          <a:p>
            <a:r>
              <a:rPr lang="en-US" altLang="zh-CN" sz="1000"/>
              <a:t>&amp;</a:t>
            </a:r>
            <a:r>
              <a:rPr lang="en-US" altLang="zh-CN" sz="1000" err="1"/>
              <a:t>Eletric</a:t>
            </a:r>
            <a:r>
              <a:rPr lang="zh-CN" altLang="en-US" sz="1000"/>
              <a:t> </a:t>
            </a:r>
            <a:r>
              <a:rPr lang="en-US" altLang="zh-CN" sz="1000"/>
              <a:t>slip</a:t>
            </a:r>
            <a:r>
              <a:rPr lang="zh-CN" altLang="en-US" sz="1000"/>
              <a:t> </a:t>
            </a:r>
            <a:r>
              <a:rPr lang="en-US" altLang="zh-CN" sz="1000"/>
              <a:t>ring</a:t>
            </a:r>
          </a:p>
          <a:p>
            <a:endParaRPr lang="en-US" altLang="zh-CN" sz="1000" b="0"/>
          </a:p>
          <a:p>
            <a:r>
              <a:rPr lang="zh-CN" altLang="en-US" sz="1000" b="0"/>
              <a:t>分别确保了力的承接和走线</a:t>
            </a:r>
            <a:endParaRPr lang="en-US" altLang="zh-CN" sz="1000" b="0"/>
          </a:p>
          <a:p>
            <a:r>
              <a:rPr lang="en-US" altLang="zh-CN" sz="1200" b="0" i="0" u="none" strike="noStrike" kern="1200">
                <a:solidFill>
                  <a:schemeClr val="tx1"/>
                </a:solidFill>
                <a:effectLst/>
                <a:latin typeface="+mn-lt"/>
                <a:ea typeface="+mn-ea"/>
                <a:cs typeface="+mn-cs"/>
              </a:rPr>
              <a:t>Respectively to ensure the force to undertake and line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connection.</a:t>
            </a:r>
            <a:endParaRPr lang="en-US" altLang="zh-CN"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2354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1"/>
              <a:t>Servo</a:t>
            </a:r>
            <a:r>
              <a:rPr lang="zh-CN" altLang="en-US" sz="1000" b="1"/>
              <a:t>来控制</a:t>
            </a:r>
            <a:r>
              <a:rPr lang="en-US" altLang="zh-CN" sz="1000" b="1"/>
              <a:t>pitch </a:t>
            </a:r>
            <a:r>
              <a:rPr lang="zh-CN" altLang="en-US" sz="1000" b="1"/>
              <a:t>轴的运动</a:t>
            </a:r>
            <a:endParaRPr lang="en-US" altLang="zh-CN" sz="1000" b="1"/>
          </a:p>
          <a:p>
            <a:endParaRPr lang="en-US" altLang="zh-CN" sz="1000" b="1"/>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The</a:t>
            </a:r>
            <a:r>
              <a:rPr lang="zh-CN" altLang="en-US" sz="1000" b="0"/>
              <a:t> </a:t>
            </a:r>
            <a:r>
              <a:rPr lang="en-US" altLang="zh-CN" sz="1000" b="0"/>
              <a:t>servo</a:t>
            </a:r>
            <a:r>
              <a:rPr lang="zh-CN" altLang="en-US" sz="1000" b="0"/>
              <a:t> </a:t>
            </a:r>
            <a:r>
              <a:rPr lang="en-US" altLang="zh-CN" sz="1000" b="0"/>
              <a:t>we</a:t>
            </a:r>
            <a:r>
              <a:rPr lang="zh-CN" altLang="en-US" sz="1000" b="0"/>
              <a:t> </a:t>
            </a:r>
            <a:r>
              <a:rPr lang="en-US" altLang="zh-CN" sz="1000" b="0"/>
              <a:t>choose</a:t>
            </a:r>
            <a:r>
              <a:rPr lang="zh-CN" altLang="en-US" sz="1000" b="0"/>
              <a:t> </a:t>
            </a:r>
            <a:r>
              <a:rPr lang="en-US" altLang="zh-CN" sz="1000" b="0"/>
              <a:t>to</a:t>
            </a:r>
            <a:r>
              <a:rPr lang="zh-CN" altLang="en-US" sz="1000" b="0"/>
              <a:t> </a:t>
            </a:r>
            <a:r>
              <a:rPr lang="en-US" altLang="zh-CN" sz="1000" b="0"/>
              <a:t>control</a:t>
            </a:r>
            <a:r>
              <a:rPr lang="zh-CN" altLang="en-US" sz="1000" b="0"/>
              <a:t> </a:t>
            </a:r>
            <a:r>
              <a:rPr lang="en-US" altLang="zh-CN" sz="1000" b="0"/>
              <a:t>the</a:t>
            </a:r>
            <a:r>
              <a:rPr lang="zh-CN" altLang="en-US" sz="1000" b="0"/>
              <a:t> </a:t>
            </a:r>
            <a:r>
              <a:rPr lang="en-US" altLang="zh-CN" sz="1000" b="0"/>
              <a:t>pitch</a:t>
            </a:r>
            <a:r>
              <a:rPr lang="zh-CN" altLang="en-US" sz="1000" b="0"/>
              <a:t> </a:t>
            </a:r>
            <a:r>
              <a:rPr lang="en-US" altLang="zh-CN" sz="1000" b="0"/>
              <a:t>can</a:t>
            </a:r>
            <a:r>
              <a:rPr lang="zh-CN" altLang="en-US" sz="1000" b="0"/>
              <a:t> </a:t>
            </a:r>
            <a:r>
              <a:rPr lang="en-US" altLang="zh-CN" sz="1000" b="0"/>
              <a:t>give</a:t>
            </a:r>
            <a:r>
              <a:rPr lang="zh-CN" altLang="en-US" sz="1000" b="0"/>
              <a:t> </a:t>
            </a:r>
            <a:r>
              <a:rPr lang="en-US" altLang="zh-CN" sz="1000" b="0"/>
              <a:t>us</a:t>
            </a:r>
            <a:r>
              <a:rPr lang="zh-CN" altLang="en-US" sz="1000" b="0"/>
              <a:t>  </a:t>
            </a:r>
            <a:r>
              <a:rPr lang="en-US" altLang="zh-CN" sz="1000"/>
              <a:t>Higher</a:t>
            </a:r>
            <a:r>
              <a:rPr lang="zh-CN" altLang="en-US" sz="1000"/>
              <a:t> </a:t>
            </a:r>
            <a:r>
              <a:rPr lang="en-US" altLang="zh-CN" sz="1000"/>
              <a:t>accuracy,</a:t>
            </a:r>
            <a:r>
              <a:rPr lang="zh-CN" altLang="en-US" sz="1000"/>
              <a:t> </a:t>
            </a:r>
            <a:r>
              <a:rPr lang="en-US" altLang="zh-CN" sz="1000"/>
              <a:t>higher</a:t>
            </a:r>
            <a:r>
              <a:rPr lang="zh-CN" altLang="en-US" sz="1000"/>
              <a:t> </a:t>
            </a:r>
            <a:r>
              <a:rPr lang="en-US" altLang="zh-CN" sz="1000"/>
              <a:t>stability</a:t>
            </a:r>
            <a:r>
              <a:rPr lang="zh-CN" altLang="en-US" sz="1000"/>
              <a:t> </a:t>
            </a:r>
            <a:r>
              <a:rPr lang="en-US" altLang="zh-CN" sz="1000"/>
              <a:t>and</a:t>
            </a:r>
            <a:r>
              <a:rPr lang="zh-CN" altLang="en-US" sz="1000"/>
              <a:t> </a:t>
            </a:r>
            <a:r>
              <a:rPr lang="en-US" altLang="zh-CN" sz="1000"/>
              <a:t>lower.</a:t>
            </a:r>
            <a:r>
              <a:rPr kumimoji="1" lang="en-US" altLang="zh-CN" sz="1000"/>
              <a:t> latency</a:t>
            </a:r>
            <a:endParaRPr lang="en-US" altLang="zh-CN" sz="10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280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a:t>
            </a:r>
            <a:r>
              <a:rPr lang="zh-CN" altLang="en-US" sz="1000" b="0"/>
              <a:t> </a:t>
            </a:r>
            <a:r>
              <a:rPr lang="en-US" altLang="zh-CN" sz="1000" b="0"/>
              <a:t>LED</a:t>
            </a:r>
            <a:r>
              <a:rPr lang="zh-CN" altLang="en-US" sz="1000" b="0"/>
              <a:t> </a:t>
            </a:r>
            <a:r>
              <a:rPr lang="en-US" altLang="zh-CN" sz="1000" b="0" err="1"/>
              <a:t>borad</a:t>
            </a:r>
            <a:r>
              <a:rPr lang="zh-CN" altLang="en-US" sz="1000" b="0"/>
              <a:t> </a:t>
            </a:r>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t>
            </a:r>
            <a:r>
              <a:rPr lang="en-US" altLang="zh-CN" sz="1000"/>
              <a:t>Receives RGB signals from the control center </a:t>
            </a:r>
          </a:p>
          <a:p>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t>
            </a:r>
            <a:r>
              <a:rPr lang="en-US" altLang="zh-CN" sz="1000"/>
              <a:t>The three primary colors of each pixel can achieve 256 levels of brightness display </a:t>
            </a:r>
          </a:p>
          <a:p>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And</a:t>
            </a:r>
            <a:r>
              <a:rPr lang="zh-CN" altLang="en-US" sz="1000" b="0"/>
              <a:t> </a:t>
            </a:r>
            <a:r>
              <a:rPr lang="en-US" altLang="zh-CN" sz="1000" b="0"/>
              <a:t>also</a:t>
            </a:r>
            <a:r>
              <a:rPr lang="zh-CN" altLang="en-US" sz="1000" b="0"/>
              <a:t> </a:t>
            </a:r>
            <a:r>
              <a:rPr lang="en-US" altLang="zh-CN" sz="1000" b="0"/>
              <a:t>the</a:t>
            </a:r>
            <a:r>
              <a:rPr lang="zh-CN" altLang="en-US" sz="1000" b="0"/>
              <a:t> </a:t>
            </a:r>
            <a:r>
              <a:rPr lang="en-US" altLang="zh-CN" sz="1000"/>
              <a:t>Built-in signal shaping circuit ensures no distortion accumulation</a:t>
            </a:r>
            <a:endParaRPr kumimoji="1" lang="zh-CN" altLang="en-US" sz="1000"/>
          </a:p>
          <a:p>
            <a:r>
              <a:rPr lang="en-US" altLang="zh-CN" sz="1000" b="0"/>
              <a:t>..</a:t>
            </a:r>
            <a:r>
              <a:rPr lang="en-US" altLang="zh-CN" sz="1200" b="0" i="0" u="none" strike="noStrike" kern="1200">
                <a:solidFill>
                  <a:schemeClr val="tx1"/>
                </a:solidFill>
                <a:effectLst/>
                <a:latin typeface="+mn-lt"/>
                <a:ea typeface="+mn-ea"/>
                <a:cs typeface="+mn-cs"/>
              </a:rPr>
              <a:t> [ˈ</a:t>
            </a:r>
            <a:r>
              <a:rPr lang="en-US" altLang="zh-CN" sz="1200" b="0" i="0" u="none" strike="noStrike" kern="1200" err="1">
                <a:solidFill>
                  <a:schemeClr val="tx1"/>
                </a:solidFill>
                <a:effectLst/>
                <a:latin typeface="+mn-lt"/>
                <a:ea typeface="+mn-ea"/>
                <a:cs typeface="+mn-cs"/>
              </a:rPr>
              <a:t>sɜːkɪt</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t>
            </a:r>
            <a:r>
              <a:rPr lang="en-US" altLang="zh-CN" sz="1200" b="0" i="0" u="none" strike="noStrike" kern="1200" err="1">
                <a:solidFill>
                  <a:schemeClr val="tx1"/>
                </a:solidFill>
                <a:effectLst/>
                <a:latin typeface="+mn-lt"/>
                <a:ea typeface="+mn-ea"/>
                <a:cs typeface="+mn-cs"/>
              </a:rPr>
              <a:t>dɪˈstɔːʃn</a:t>
            </a:r>
            <a:r>
              <a:rPr lang="en-US" altLang="zh-CN" sz="1200" b="0" i="0" u="none" strike="noStrike" kern="1200">
                <a:solidFill>
                  <a:schemeClr val="tx1"/>
                </a:solidFill>
                <a:effectLst/>
                <a:latin typeface="+mn-lt"/>
                <a:ea typeface="+mn-ea"/>
                <a:cs typeface="+mn-cs"/>
              </a:rPr>
              <a:t>]</a:t>
            </a:r>
            <a:endParaRPr lang="en-US" altLang="zh-CN" sz="1000" b="0"/>
          </a:p>
          <a:p>
            <a:endParaRPr lang="en-US" altLang="zh-CN" sz="1000" b="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917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dirty="0"/>
              <a:t>The central server subsystem is a</a:t>
            </a:r>
            <a:r>
              <a:rPr lang="en-US" altLang="zh-CN" sz="1000" dirty="0"/>
              <a:t>n abstract system that connects all the devices. This contains three software subsystems and a hardware support subsystem. The hardware support subsystem is the basic of all our project, containing parts like power support, network card support. The software subsystems are services running on the central server. The central server is a PC. Now let’s introduce these services.</a:t>
            </a:r>
          </a:p>
          <a:p>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4843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music analysis system is a service running on the central server to generate light color sequence. The algorithm is implemented using Python, involving basic signal process and music information retrieval. Basically, this algorithm maps the latent information of the music to the color sequence of the lights.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904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72DFA381-131F-4967-AB99-E86FA4AFE50D}" type="slidenum">
              <a:rPr lang="zh-CN" altLang="en-US" smtClean="0"/>
              <a:t>2</a:t>
            </a:fld>
            <a:endParaRPr lang="zh-CN" altLang="en-US"/>
          </a:p>
        </p:txBody>
      </p:sp>
    </p:spTree>
    <p:extLst>
      <p:ext uri="{BB962C8B-B14F-4D97-AF65-F5344CB8AC3E}">
        <p14:creationId xmlns:p14="http://schemas.microsoft.com/office/powerpoint/2010/main" val="1217680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music input can have all kinds of sources, like downloading it from an app. It is then sampled at a certain sample rate.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161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algorithm can be divided into two parts: analysis and synthesis. The analysis part extracts features from the original waveform, like tempo detection</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5262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7456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Intensity detection</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036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And waveform filtering</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5492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sz="1200" b="0" i="0" dirty="0">
                <a:solidFill>
                  <a:srgbClr val="666666"/>
                </a:solidFill>
                <a:effectLst/>
                <a:latin typeface="tahoma" panose="020B0604030504040204" pitchFamily="34" charset="0"/>
              </a:rPr>
              <a:t>A preliminary experimental result can be shown here. Onset strength indicates the probability of being a beat. The red lines are final beats predicted. The global tempo can also be determined this way.</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23973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sz="1200" b="0" i="0" dirty="0">
                <a:solidFill>
                  <a:srgbClr val="666666"/>
                </a:solidFill>
                <a:effectLst/>
                <a:latin typeface="tahoma" panose="020B0604030504040204" pitchFamily="34" charset="0"/>
              </a:rPr>
              <a:t>This shows the curve of intensity. The yellow line means the energy curve. We simply use Parseval’s Theorem to compute the root-mean-square values.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627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To make the effect of beat sequence smoother, we compute the convolution between the beat sequence and a Hamming window.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7122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After analysis, we feed these features into the Synthesis part.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4970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We use HSV model as our color model. In this model, hue value is ranged from 0 to 360 degrees, which can be mapped to RGB values. The HSV value is therefore heuristically determined by this formula, which combines the energy of the song and the impact of beat sequence.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470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Stage lighting system is such a system to perform artistic lighting on large stages to achieve specific effects. However, under some smaller and amateur circumstances, like home parties, small bars or discos, a complete SLS may encounter some problems.</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8631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flowchart of the algorithm is shown here. As you can see, analysis and synthesis.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6918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A preliminary result is shown here. It’s worth mentioning that this formula is highly personalized, so there is still a lot of room for improvement.</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6482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Let me introduce the second subsystem of the central server, the dynamics subsystem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5986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This subsystem act as the preprocessor of the joystick system’s posture data. The data with the such format will be received via communication system, which including the timestamp and 3D posture data.</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6482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Although communication system tries best to maintain reliable connection~, accident happens.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a:t>The accident in communication may cause lost package or wrong data. Aroused DJ may also waves the joystick too quick for the sensor to detect and for the arm to follow.</a:t>
            </a:r>
          </a:p>
          <a:p>
            <a:endParaRPr lang="en-US" altLang="zh-CN" sz="1200"/>
          </a:p>
          <a:p>
            <a:r>
              <a:rPr lang="en-US" altLang="zh-CN" sz="1200"/>
              <a:t>(click)</a:t>
            </a:r>
          </a:p>
          <a:p>
            <a:endParaRPr lang="en-US" altLang="zh-CN" sz="1200"/>
          </a:p>
          <a:p>
            <a:r>
              <a:rPr lang="en-US" altLang="zh-CN" sz="1200"/>
              <a:t>Missing or wrong data point may cause unpredictable behavior of lighting array. </a:t>
            </a:r>
          </a:p>
          <a:p>
            <a:r>
              <a:rPr lang="en-US" altLang="zh-CN" sz="1200" b="0"/>
              <a:t>Therefore</a:t>
            </a:r>
            <a:r>
              <a:rPr lang="en-US" altLang="zh-CN" sz="1200" b="1"/>
              <a:t>, Kalman filter algorithm </a:t>
            </a:r>
            <a:r>
              <a:rPr lang="en-US" altLang="zh-CN" sz="1200"/>
              <a:t>is used for smoothing the waveform.</a:t>
            </a:r>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600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It also should be mentioned that human can direct the joystick to any angle, while the workspace of robot arm is limited by the physical structure. </a:t>
            </a:r>
          </a:p>
          <a:p>
            <a:endParaRPr lang="en-US" altLang="zh-CN" sz="1000" b="0"/>
          </a:p>
          <a:p>
            <a:r>
              <a:rPr lang="en-US" altLang="zh-CN" sz="1000" b="0"/>
              <a:t>Certain unreachable angle range beyond the upper bound will be clipped.</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158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Finally, and is also the core function of this subsystem, remapping. </a:t>
            </a:r>
          </a:p>
          <a:p>
            <a:endParaRPr lang="en-US" altLang="zh-CN" sz="1000" b="0"/>
          </a:p>
          <a:p>
            <a:r>
              <a:rPr lang="en-US" altLang="zh-CN" sz="1000" b="0"/>
              <a:t>In the last step, the subsystem convert the 3D posture data to 2D movement command for controlling the robot arm of lighting array.</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89813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Ok, it’s time to move back to the final part of the design, the control subsystem.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8634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 control subsystem works as a mode controller and a combinator of control frame. A control frame consist of period of music source file, sequence of light color and movement command. It allows the light moves as music play and stop as music stop. </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3645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In the first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a:t>The</a:t>
            </a:r>
            <a:r>
              <a:rPr lang="zh-CN" altLang="en-US" sz="1000" b="0"/>
              <a:t> </a:t>
            </a:r>
            <a:r>
              <a:rPr lang="en-US" altLang="zh-CN" sz="1000" b="0"/>
              <a:t>control</a:t>
            </a:r>
            <a:r>
              <a:rPr lang="zh-CN" altLang="en-US" sz="1000" b="0"/>
              <a:t> </a:t>
            </a:r>
            <a:r>
              <a:rPr lang="en-US" altLang="zh-CN" sz="1000" b="0"/>
              <a:t>subsystem</a:t>
            </a:r>
            <a:r>
              <a:rPr lang="zh-CN" altLang="en-US" sz="1000" b="0"/>
              <a:t> </a:t>
            </a:r>
            <a:r>
              <a:rPr lang="en-US" altLang="zh-CN" sz="1000" b="0"/>
              <a:t>receives g</a:t>
            </a:r>
            <a:r>
              <a:rPr lang="en-US" altLang="zh-CN" sz="1100"/>
              <a:t>enerated light color command from music analysis subsystem,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light movement command from dynamic subsystem,</a:t>
            </a:r>
          </a:p>
          <a:p>
            <a:pPr marL="0" indent="0">
              <a:buFont typeface="Arial" panose="020B0604020202020204" pitchFamily="34" charset="0"/>
              <a:buNone/>
            </a:pPr>
            <a:r>
              <a:rPr lang="en-US" altLang="zh-CN" sz="1800"/>
              <a:t>And button command data from joystick system</a:t>
            </a:r>
          </a:p>
          <a:p>
            <a:pPr marL="0" indent="0">
              <a:buFont typeface="Arial" panose="020B0604020202020204" pitchFamily="34" charset="0"/>
              <a:buNone/>
            </a:pPr>
            <a:endParaRPr lang="en-US" altLang="zh-CN" sz="1800"/>
          </a:p>
          <a:p>
            <a:r>
              <a:rPr lang="en-US" altLang="zh-CN" sz="1000" b="0"/>
              <a:t>The former two data commands are used as candidate raw commands and the latter will be used for mode selection.</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495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First, It's too unwieldy. A complete SLS consists of lanterns, cables, dimmers, and a control desk. It is cumbersome for smaller scenarios. </a:t>
            </a:r>
          </a:p>
          <a:p>
            <a:r>
              <a:rPr lang="en-US" altLang="zh-CN" sz="1000" b="0" dirty="0"/>
              <a:t>Second, It's difficult to operate. An SLS needs professional stage lighting engineers to install and operate. </a:t>
            </a:r>
          </a:p>
          <a:p>
            <a:r>
              <a:rPr lang="en-US" altLang="zh-CN" sz="1000" b="0" dirty="0"/>
              <a:t>Third It lacks liveness. In real practice, live manipulation and improvisation are unavoidable. DJs and performers may want a direct control power to the light.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2109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Another candidate command data is generated by the random generator, for both color and movement. Those two set of command will be filtered by finite state machine separately. </a:t>
            </a:r>
          </a:p>
          <a:p>
            <a:r>
              <a:rPr lang="en-US" altLang="zh-CN" sz="1000" b="0"/>
              <a:t>(click)</a:t>
            </a:r>
          </a:p>
          <a:p>
            <a:r>
              <a:rPr lang="en-US" altLang="zh-CN" sz="1000" b="0"/>
              <a:t>As you can see. There are three mode for movement and two mode for color. </a:t>
            </a:r>
          </a:p>
          <a:p>
            <a:endParaRPr lang="en-US" altLang="zh-CN" sz="1000" b="0"/>
          </a:p>
          <a:p>
            <a:r>
              <a:rPr lang="en-US" altLang="zh-CN" sz="1000" b="0"/>
              <a:t>By clicking the movement mode button on joystick, the movement mode will switch in order of imitative, repeat and random. If you are in the imitative mode, you can record the posture sequence by press the record button and replay it during the repeat mode.</a:t>
            </a:r>
          </a:p>
          <a:p>
            <a:endParaRPr lang="en-US" altLang="zh-CN" sz="1000" b="0"/>
          </a:p>
          <a:p>
            <a:r>
              <a:rPr lang="en-US" altLang="zh-CN" sz="1000" b="0"/>
              <a:t>The light color mode can be chosen in the similar way.</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5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The finite state machine plays a role of command filter. For each control frame, one of the random or processed command will be combined. Just like it shows on the diagram.</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3716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1018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30s</a:t>
            </a:r>
          </a:p>
          <a:p>
            <a:r>
              <a:rPr lang="en-US" altLang="zh-CN" sz="1000" b="0"/>
              <a:t>As</a:t>
            </a:r>
            <a:r>
              <a:rPr lang="zh-CN" altLang="en-US" sz="1000" b="0"/>
              <a:t> </a:t>
            </a:r>
            <a:r>
              <a:rPr lang="en-US" altLang="zh-CN" sz="1000" b="0"/>
              <a:t>the</a:t>
            </a:r>
            <a:r>
              <a:rPr lang="zh-CN" altLang="en-US" sz="1000" b="0"/>
              <a:t> </a:t>
            </a:r>
            <a:r>
              <a:rPr lang="en-US" altLang="zh-CN" sz="1000" b="0"/>
              <a:t>time</a:t>
            </a:r>
            <a:r>
              <a:rPr lang="zh-CN" altLang="en-US" sz="1000" b="0"/>
              <a:t> </a:t>
            </a:r>
            <a:r>
              <a:rPr lang="en-US" altLang="zh-CN" sz="1000" b="0"/>
              <a:t>limit,</a:t>
            </a:r>
            <a:r>
              <a:rPr lang="zh-CN" altLang="en-US" sz="1000" b="0"/>
              <a:t> </a:t>
            </a:r>
            <a:r>
              <a:rPr lang="en-US" altLang="zh-CN" sz="1000" b="0"/>
              <a:t>for</a:t>
            </a:r>
            <a:r>
              <a:rPr lang="zh-CN" altLang="en-US" sz="1000" b="0"/>
              <a:t> </a:t>
            </a:r>
            <a:r>
              <a:rPr lang="en-US" altLang="zh-CN" sz="1000" b="0"/>
              <a:t>the</a:t>
            </a:r>
            <a:r>
              <a:rPr lang="zh-CN" altLang="en-US" sz="1000" b="0"/>
              <a:t> </a:t>
            </a:r>
            <a:r>
              <a:rPr lang="en-US" altLang="zh-CN" sz="1000" b="0"/>
              <a:t>tolerance</a:t>
            </a:r>
            <a:r>
              <a:rPr lang="zh-CN" altLang="en-US" sz="1000" b="0"/>
              <a:t> </a:t>
            </a:r>
            <a:r>
              <a:rPr lang="en-US" altLang="zh-CN" sz="1000" b="0"/>
              <a:t>analysis,</a:t>
            </a:r>
            <a:r>
              <a:rPr lang="zh-CN" altLang="en-US" sz="1000" b="0"/>
              <a:t> </a:t>
            </a:r>
            <a:r>
              <a:rPr lang="en-US" altLang="zh-CN" sz="1000" b="0"/>
              <a:t>we</a:t>
            </a:r>
            <a:r>
              <a:rPr lang="zh-CN" altLang="en-US" sz="1000" b="0"/>
              <a:t> </a:t>
            </a:r>
            <a:r>
              <a:rPr lang="en-US" altLang="zh-CN" sz="1000" b="0"/>
              <a:t>just</a:t>
            </a:r>
            <a:r>
              <a:rPr lang="zh-CN" altLang="en-US" sz="1000" b="0"/>
              <a:t> </a:t>
            </a:r>
            <a:r>
              <a:rPr lang="en-US" altLang="zh-CN" sz="1000" b="0"/>
              <a:t>talk</a:t>
            </a:r>
            <a:r>
              <a:rPr lang="zh-CN" altLang="en-US" sz="1000" b="0"/>
              <a:t> </a:t>
            </a:r>
            <a:r>
              <a:rPr lang="en-US" altLang="zh-CN" sz="1000" b="0"/>
              <a:t>about</a:t>
            </a:r>
            <a:r>
              <a:rPr lang="zh-CN" altLang="en-US" sz="1000" b="0"/>
              <a:t> </a:t>
            </a:r>
            <a:r>
              <a:rPr lang="en-US" altLang="zh-CN" sz="1000" b="0"/>
              <a:t>some</a:t>
            </a:r>
            <a:r>
              <a:rPr lang="zh-CN" altLang="en-US" sz="1000" b="0"/>
              <a:t> </a:t>
            </a:r>
            <a:r>
              <a:rPr lang="en-US" altLang="zh-CN" sz="1000" b="0"/>
              <a:t>examples</a:t>
            </a:r>
            <a:r>
              <a:rPr lang="zh-CN" altLang="en-US" sz="1000" b="0"/>
              <a:t> </a:t>
            </a:r>
            <a:r>
              <a:rPr lang="en-US" altLang="zh-CN" sz="1000" b="0"/>
              <a:t>of</a:t>
            </a:r>
            <a:r>
              <a:rPr lang="zh-CN" altLang="en-US" sz="1000" b="0"/>
              <a:t> </a:t>
            </a:r>
            <a:r>
              <a:rPr lang="en-US" altLang="zh-CN" sz="1000" b="0"/>
              <a:t>the</a:t>
            </a:r>
            <a:r>
              <a:rPr lang="zh-CN" altLang="en-US" sz="1000" b="0"/>
              <a:t> </a:t>
            </a:r>
            <a:r>
              <a:rPr lang="en-US" altLang="zh-CN" sz="1000" b="0"/>
              <a:t>mechanical</a:t>
            </a:r>
            <a:r>
              <a:rPr lang="zh-CN" altLang="en-US" sz="1000" b="0"/>
              <a:t> </a:t>
            </a:r>
            <a:r>
              <a:rPr lang="en-US" altLang="zh-CN" sz="1000" b="0"/>
              <a:t>part,</a:t>
            </a:r>
          </a:p>
          <a:p>
            <a:endParaRPr lang="en-US" altLang="zh-CN" sz="1000" b="0"/>
          </a:p>
          <a:p>
            <a:pPr marL="228600" indent="-228600">
              <a:buAutoNum type="arabicPeriod"/>
            </a:pPr>
            <a:r>
              <a:rPr lang="en-US" altLang="zh-CN" sz="1000" b="0"/>
              <a:t>Due to the existence of the base and its lack of freedom, the reachable angle of the two-axis robot arm of this product is smaller than that of the real human arm. </a:t>
            </a:r>
          </a:p>
          <a:p>
            <a:pPr marL="228600" indent="-228600">
              <a:buAutoNum type="arabicPeriod"/>
            </a:pPr>
            <a:endParaRPr lang="en-US" altLang="zh-CN" sz="1000" b="0"/>
          </a:p>
          <a:p>
            <a:pPr marL="228600" indent="-228600">
              <a:buAutoNum type="arabicPeriod"/>
            </a:pPr>
            <a:r>
              <a:rPr lang="en-US" altLang="zh-CN" sz="1000" b="0"/>
              <a:t>The acceptable result is that the workspace of the manipulator meets the stage/room lighting coverage.</a:t>
            </a:r>
          </a:p>
          <a:p>
            <a:pPr marL="228600" indent="-228600">
              <a:buAutoNum type="arabicPeriod"/>
            </a:pPr>
            <a:endParaRPr lang="en-US" altLang="zh-CN" sz="1000" b="0"/>
          </a:p>
          <a:p>
            <a:pPr marL="228600" indent="-228600">
              <a:buAutoNum type="arabicPeriod"/>
            </a:pPr>
            <a:endParaRPr lang="en-US" altLang="zh-CN" sz="1000" b="0"/>
          </a:p>
          <a:p>
            <a:pPr marL="228600" indent="-228600">
              <a:buAutoNum type="arabicPeriod"/>
            </a:pPr>
            <a:r>
              <a:rPr lang="en-US" altLang="zh-CN" sz="1000" b="0"/>
              <a:t>At the same time, because of the singularity of the mechanical arm, the mechanical arm may be stuck after reaching a certain angle and unable to move, thus leading to product damage. </a:t>
            </a:r>
          </a:p>
          <a:p>
            <a:pPr marL="228600" indent="-228600">
              <a:buAutoNum type="arabicPeriod"/>
            </a:pPr>
            <a:endParaRPr lang="en-US" altLang="zh-CN" sz="1000" b="0"/>
          </a:p>
          <a:p>
            <a:pPr marL="228600" indent="-228600">
              <a:buAutoNum type="arabicPeriod"/>
            </a:pPr>
            <a:r>
              <a:rPr lang="en-US" altLang="zh-CN" sz="1000" b="0"/>
              <a:t>An acceptable result is to avoid the attitude of the manipulator entering the singularity by setting up a specific mechanical protection structure.</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638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1587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8064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DFA381-131F-4967-AB99-E86FA4AFE50D}" type="slidenum">
              <a:rPr lang="zh-CN" altLang="en-US" smtClean="0"/>
              <a:t>57</a:t>
            </a:fld>
            <a:endParaRPr lang="zh-CN" altLang="en-US"/>
          </a:p>
        </p:txBody>
      </p:sp>
    </p:spTree>
    <p:extLst>
      <p:ext uri="{BB962C8B-B14F-4D97-AF65-F5344CB8AC3E}">
        <p14:creationId xmlns:p14="http://schemas.microsoft.com/office/powerpoint/2010/main" val="1971075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2041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46538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Communication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291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 solution of these problems would be: Mimicry stage lighting control system. An operator holds a joystick in each hand. The joysticks track the movement of each arm and transmit the direction signal to the central server. This signal is then processed and redirected to the portable light arrays to control the actual direction of lights. The color of light can be determined automatically according to the feature of music. </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1791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Joystick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4957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6074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5780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Lighting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39587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Music Analysis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04220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800" dirty="0"/>
              <a:t>Requirements and Verification – Music Analysis Subsystem</a:t>
            </a:r>
            <a:endParaRPr lang="zh-CN" altLang="en-US" sz="10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7921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dirty="0"/>
              <a:t>There are several high level requirements we need to meet. First, for a good stage effect, the direction should be precise enough. In our case, the difference should be less than 10 degrees. Temporally,</a:t>
            </a:r>
            <a:r>
              <a:rPr lang="zh-CN" altLang="en-US" sz="1000" b="0" dirty="0"/>
              <a:t> </a:t>
            </a:r>
            <a:r>
              <a:rPr lang="en-US" altLang="zh-CN" sz="1000" b="0" dirty="0"/>
              <a:t>the</a:t>
            </a:r>
            <a:r>
              <a:rPr lang="zh-CN" altLang="en-US" sz="1000" b="0" dirty="0"/>
              <a:t> </a:t>
            </a:r>
            <a:r>
              <a:rPr lang="en-US" altLang="zh-CN" sz="1000" b="0" dirty="0"/>
              <a:t>precision means low latency. The delay between the operator and the lights should be less than 100 millisecond.</a:t>
            </a:r>
          </a:p>
          <a:p>
            <a:r>
              <a:rPr lang="en-US" altLang="zh-CN" sz="1000" b="0" dirty="0"/>
              <a:t>Second, the whole gadgets should be easy to carry. The minimum configuration should be able to be contained in a 40L backpack and less than 10 kg. All devices should be charged by batteries. Moreover, at least 60 minutes of endurance should be guaranteed.</a:t>
            </a:r>
          </a:p>
          <a:p>
            <a:r>
              <a:rPr lang="en-US" altLang="zh-CN" sz="1000" b="0" dirty="0"/>
              <a:t>Third, it should be easy to use. The user should be able to control the direction of lights intuitively. The color of light should be automatically encoded and the music analysis algorithm should have a low complexity. </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1113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pPr marL="0" indent="0">
              <a:buFont typeface="Arial" panose="020B0604020202020204" pitchFamily="34" charset="0"/>
              <a:buNone/>
            </a:pPr>
            <a:r>
              <a:rPr lang="en-US" altLang="zh-CN" sz="1000" b="0"/>
              <a:t>Now let me introduce the design of our project. </a:t>
            </a:r>
          </a:p>
          <a:p>
            <a:pPr marL="0" indent="0">
              <a:buFont typeface="Arial" panose="020B0604020202020204" pitchFamily="34" charset="0"/>
              <a:buNone/>
            </a:pPr>
            <a:r>
              <a:rPr lang="en-US" altLang="zh-CN" sz="1000" b="0"/>
              <a:t>As shown in the block diagram, our mimicry stage lighting system mainly consists of three physical device type</a:t>
            </a:r>
            <a:r>
              <a:rPr lang="en-US" altLang="zh-CN" sz="1100">
                <a:ea typeface="微软雅黑"/>
              </a:rPr>
              <a:t>, the </a:t>
            </a:r>
            <a:r>
              <a:rPr lang="en-US" altLang="zh-CN" sz="1100"/>
              <a:t>Lighting array system, the Joystick system and a central server. </a:t>
            </a:r>
            <a:r>
              <a:rPr lang="en-US" altLang="zh-CN" sz="1100" b="0"/>
              <a:t>and an abstract communication system</a:t>
            </a:r>
            <a:r>
              <a:rPr lang="en-US" altLang="zh-CN" sz="1100"/>
              <a:t>. </a:t>
            </a:r>
          </a:p>
          <a:p>
            <a:pPr marL="0" indent="0">
              <a:buFont typeface="Arial" panose="020B0604020202020204" pitchFamily="34" charset="0"/>
              <a:buNone/>
            </a:pPr>
            <a:endParaRPr lang="en-US" altLang="zh-CN" sz="1100"/>
          </a:p>
          <a:p>
            <a:r>
              <a:rPr lang="en-US" altLang="zh-CN" sz="1100" b="0"/>
              <a:t>First, let me introduce the communication system.  This is a software system that been abstracted from each device to simplify the communication process. The green dashed line on the diagram mean the message sent via this system.</a:t>
            </a:r>
            <a:endParaRPr lang="en-US" altLang="zh-CN" sz="1100"/>
          </a:p>
          <a:p>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549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Let focus on detail of this system.</a:t>
            </a:r>
          </a:p>
          <a:p>
            <a:endParaRPr lang="en-US" altLang="zh-CN" sz="1000" b="0"/>
          </a:p>
          <a:p>
            <a:r>
              <a:rPr lang="en-US" altLang="zh-CN" sz="1000" b="0"/>
              <a:t>The hardware of this system is support by each host device. And those hardware should ensure the continuous power supply and support 802.11n IEEE standard, which in the known as </a:t>
            </a:r>
            <a:r>
              <a:rPr lang="en-US" altLang="zh-CN" sz="1000" b="0" err="1"/>
              <a:t>WiFi</a:t>
            </a:r>
            <a:r>
              <a:rPr lang="en-US" altLang="zh-CN" sz="1000" b="0"/>
              <a:t> in common sense. </a:t>
            </a:r>
          </a:p>
          <a:p>
            <a:endParaRPr lang="en-US" altLang="zh-CN" sz="1000" b="0"/>
          </a:p>
          <a:p>
            <a:r>
              <a:rPr lang="en-US" altLang="zh-CN" sz="1000" b="0"/>
              <a:t>(4n, 5ac, 6ax)</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30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en-US" altLang="zh-CN" sz="1000" b="0"/>
              <a:t>With the hardware infrastructure, software is able to developed and executed. Socket communication protocol is used to declare the target program ports and TCP connection will be established to ensure the stability and safety. </a:t>
            </a:r>
          </a:p>
          <a:p>
            <a:endParaRPr lang="en-US" altLang="zh-CN" sz="1000" b="0"/>
          </a:p>
          <a:p>
            <a:r>
              <a:rPr lang="en-US" altLang="zh-CN" sz="1000" b="0"/>
              <a:t>NTP, the network time protocol, is automatically used in TCP to synchronize timestamp between devices. </a:t>
            </a:r>
          </a:p>
          <a:p>
            <a:endParaRPr lang="en-US" altLang="zh-CN" sz="1000" b="0"/>
          </a:p>
          <a:p>
            <a:r>
              <a:rPr lang="en-US" altLang="zh-CN" sz="1000" b="0"/>
              <a:t>Then a communication service will be started for all devices. The listening port is used to receive message and redirect to high-level application. Other ports are kept available to establish connection with other systems.</a:t>
            </a:r>
            <a:endParaRPr lang="zh-CN" altLang="en-US" sz="1000" b="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0FDADC-A72B-4419-8F2D-6057AD96C397}"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328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6DE5E-3AF1-4066-9D33-82D0E8D86309}"/>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zh-CN" altLang="en-US"/>
              <a:t>单击此处编辑母版标题样式</a:t>
            </a:r>
          </a:p>
        </p:txBody>
      </p:sp>
      <p:sp>
        <p:nvSpPr>
          <p:cNvPr id="3" name="副标题 2">
            <a:extLst>
              <a:ext uri="{FF2B5EF4-FFF2-40B4-BE49-F238E27FC236}">
                <a16:creationId xmlns:a16="http://schemas.microsoft.com/office/drawing/2014/main" id="{3ED4E6F4-06DA-41A8-9196-9803B9C15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9F6DB6-9B8E-4404-A6FC-E813C53E3645}"/>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FB4B19C0-8CB0-4226-8FD0-F955D7B194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938AA4-6945-45C3-8D79-9B481783E931}"/>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3339334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64AFD-F713-4BE4-BE14-10B72F044C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58475FC-18F5-4C35-A162-EA6E1E1571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04F874-E260-4D85-BD8F-C24ECF746B0B}"/>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101B33E8-1FCF-49CA-952C-7FD35D5AA2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3BEF7-BABD-44AD-BA99-E905DBC57787}"/>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40565281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DF1153-11F4-47C1-A673-D41F2A1C1821}"/>
              </a:ext>
            </a:extLst>
          </p:cNvPr>
          <p:cNvSpPr>
            <a:spLocks noGrp="1"/>
          </p:cNvSpPr>
          <p:nvPr>
            <p:ph type="title" orient="vert"/>
          </p:nvPr>
        </p:nvSpPr>
        <p:spPr>
          <a:xfrm>
            <a:off x="8724900" y="948267"/>
            <a:ext cx="2628900" cy="5228696"/>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0D4A03-E4A1-4232-85BA-74AE06339C7F}"/>
              </a:ext>
            </a:extLst>
          </p:cNvPr>
          <p:cNvSpPr>
            <a:spLocks noGrp="1"/>
          </p:cNvSpPr>
          <p:nvPr>
            <p:ph type="body" orient="vert" idx="1"/>
          </p:nvPr>
        </p:nvSpPr>
        <p:spPr>
          <a:xfrm>
            <a:off x="876300" y="948267"/>
            <a:ext cx="7734300" cy="522869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33E4DA-3BE1-4D6C-92C4-3B285E268BCF}"/>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2E6F4977-FAD3-486F-8AFD-73A64D1CDA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FBE252-4ED7-438D-9955-B65CA17A41AF}"/>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34527457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C7219-FBB6-49EE-9465-F931B7005A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CB7007-A105-4979-9930-2A08A8FAFA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0A863-C059-45F8-8C47-F40047DD364E}"/>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047DA7CD-DC6A-46AC-A48C-EBD23605C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A081B0-6399-41A1-9FE7-CD29B71572B0}"/>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132281636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56DAF-5AC4-4C1F-9F93-FFC2D954F523}"/>
              </a:ext>
            </a:extLst>
          </p:cNvPr>
          <p:cNvSpPr>
            <a:spLocks noGrp="1"/>
          </p:cNvSpPr>
          <p:nvPr>
            <p:ph type="title"/>
          </p:nvPr>
        </p:nvSpPr>
        <p:spPr>
          <a:xfrm>
            <a:off x="831850" y="1808163"/>
            <a:ext cx="10515600" cy="2754312"/>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FE7CF1-19F9-44EE-8693-A0EAF137D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6157D9-EEFB-4DDA-9EA7-AAD3283B04AB}"/>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0647D9D1-9F3A-461B-9219-38FB08833B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A40FC4-75C9-470F-B5D8-1D4F771BBC39}"/>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8337546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E4904-FE64-4AAC-828F-3528EFA1B0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F406B4-927E-4A34-86D9-60818A1CAC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58DC8E-6E9B-429A-8DBF-44DFC45E5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AFDAF86-4D9A-4554-AB17-4DF0C19B7B49}"/>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6" name="页脚占位符 5">
            <a:extLst>
              <a:ext uri="{FF2B5EF4-FFF2-40B4-BE49-F238E27FC236}">
                <a16:creationId xmlns:a16="http://schemas.microsoft.com/office/drawing/2014/main" id="{3CD3E778-3A23-43BB-93B0-2604F139FA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A93262-44B6-415A-91AC-CC40DB628FDB}"/>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5666802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AD80E-761B-4C09-B51D-CD1830498888}"/>
              </a:ext>
            </a:extLst>
          </p:cNvPr>
          <p:cNvSpPr>
            <a:spLocks noGrp="1"/>
          </p:cNvSpPr>
          <p:nvPr>
            <p:ph type="title"/>
          </p:nvPr>
        </p:nvSpPr>
        <p:spPr>
          <a:xfrm>
            <a:off x="839788" y="765175"/>
            <a:ext cx="10515600" cy="935038"/>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0FFB45-C971-4932-B5C9-F2BEDF13A18A}"/>
              </a:ext>
            </a:extLst>
          </p:cNvPr>
          <p:cNvSpPr>
            <a:spLocks noGrp="1"/>
          </p:cNvSpPr>
          <p:nvPr>
            <p:ph type="body" idx="1"/>
          </p:nvPr>
        </p:nvSpPr>
        <p:spPr>
          <a:xfrm>
            <a:off x="839788" y="1808163"/>
            <a:ext cx="5157787"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00130B-987A-42B4-BA62-88004A2779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1358D2-EFAA-4E3C-AFFF-0DDE2B2C0C25}"/>
              </a:ext>
            </a:extLst>
          </p:cNvPr>
          <p:cNvSpPr>
            <a:spLocks noGrp="1"/>
          </p:cNvSpPr>
          <p:nvPr>
            <p:ph type="body" sz="quarter" idx="3"/>
          </p:nvPr>
        </p:nvSpPr>
        <p:spPr>
          <a:xfrm>
            <a:off x="6172200" y="1808163"/>
            <a:ext cx="5183188" cy="696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825914-FA40-463B-A63B-5C4B630C7F2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CEF9B7A-EF16-473A-AA45-5025FB9966C6}"/>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8" name="页脚占位符 7">
            <a:extLst>
              <a:ext uri="{FF2B5EF4-FFF2-40B4-BE49-F238E27FC236}">
                <a16:creationId xmlns:a16="http://schemas.microsoft.com/office/drawing/2014/main" id="{DF852161-28EE-4E4F-A814-44F94D8A76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55F7456-3B53-4559-86EF-1AE6375D858B}"/>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26764566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9EF2-FCB4-46A3-BC7D-677EFCD7B0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67ADF0-36D5-4372-A87B-F3373C6BD678}"/>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4" name="页脚占位符 3">
            <a:extLst>
              <a:ext uri="{FF2B5EF4-FFF2-40B4-BE49-F238E27FC236}">
                <a16:creationId xmlns:a16="http://schemas.microsoft.com/office/drawing/2014/main" id="{FA8DD483-0408-4F98-8D7D-D289D0D296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EC7BF97-AAD2-43BC-91DF-2CAB52227EF9}"/>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5989084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232D83-DDB8-4D97-96FC-448CD07CFA5A}"/>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3" name="页脚占位符 2">
            <a:extLst>
              <a:ext uri="{FF2B5EF4-FFF2-40B4-BE49-F238E27FC236}">
                <a16:creationId xmlns:a16="http://schemas.microsoft.com/office/drawing/2014/main" id="{F5A34ADF-AF1E-4B50-A473-6FDCF5E939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B6FEA2-FE01-42E1-BA4B-683055EE89A3}"/>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Tree>
    <p:extLst>
      <p:ext uri="{BB962C8B-B14F-4D97-AF65-F5344CB8AC3E}">
        <p14:creationId xmlns:p14="http://schemas.microsoft.com/office/powerpoint/2010/main" val="13748733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A8D976-F849-430D-9221-143FBCCC28D1}"/>
              </a:ext>
            </a:extLst>
          </p:cNvPr>
          <p:cNvSpPr>
            <a:spLocks noGrp="1"/>
          </p:cNvSpPr>
          <p:nvPr>
            <p:ph idx="1"/>
          </p:nvPr>
        </p:nvSpPr>
        <p:spPr>
          <a:xfrm>
            <a:off x="6096000" y="1808163"/>
            <a:ext cx="5259388" cy="40528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A309A5-42B8-47F9-8AD3-70F4999E076E}"/>
              </a:ext>
            </a:extLst>
          </p:cNvPr>
          <p:cNvSpPr>
            <a:spLocks noGrp="1"/>
          </p:cNvSpPr>
          <p:nvPr>
            <p:ph type="body" sz="half" idx="2"/>
          </p:nvPr>
        </p:nvSpPr>
        <p:spPr>
          <a:xfrm>
            <a:off x="839788" y="1808163"/>
            <a:ext cx="4629679" cy="4060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10FD27-CCAC-4871-AD8E-F764E4FDD37C}"/>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6" name="页脚占位符 5">
            <a:extLst>
              <a:ext uri="{FF2B5EF4-FFF2-40B4-BE49-F238E27FC236}">
                <a16:creationId xmlns:a16="http://schemas.microsoft.com/office/drawing/2014/main" id="{4CEBE9EB-771B-4F6B-84D2-A5A0D66C1C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DBB262-07CE-4CBA-9E1E-2A086BCC1698}"/>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
        <p:nvSpPr>
          <p:cNvPr id="8" name="标题占位符 1">
            <a:extLst>
              <a:ext uri="{FF2B5EF4-FFF2-40B4-BE49-F238E27FC236}">
                <a16:creationId xmlns:a16="http://schemas.microsoft.com/office/drawing/2014/main" id="{55B385B9-13FD-4A9A-83AF-85556942B30E}"/>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Tree>
    <p:extLst>
      <p:ext uri="{BB962C8B-B14F-4D97-AF65-F5344CB8AC3E}">
        <p14:creationId xmlns:p14="http://schemas.microsoft.com/office/powerpoint/2010/main" val="31953458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481548BC-E13F-420C-A906-56AAC880A525}"/>
              </a:ext>
            </a:extLst>
          </p:cNvPr>
          <p:cNvSpPr>
            <a:spLocks noGrp="1"/>
          </p:cNvSpPr>
          <p:nvPr>
            <p:ph type="pic" idx="1"/>
          </p:nvPr>
        </p:nvSpPr>
        <p:spPr>
          <a:xfrm>
            <a:off x="6095999" y="1808163"/>
            <a:ext cx="5256213" cy="4057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006D62-81D2-43FD-9574-A540696C2062}"/>
              </a:ext>
            </a:extLst>
          </p:cNvPr>
          <p:cNvSpPr>
            <a:spLocks noGrp="1"/>
          </p:cNvSpPr>
          <p:nvPr>
            <p:ph type="body" sz="half" idx="2"/>
          </p:nvPr>
        </p:nvSpPr>
        <p:spPr>
          <a:xfrm>
            <a:off x="839788" y="1808163"/>
            <a:ext cx="5256211" cy="4060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2C99D8-F558-4A1F-837F-C829359E48F7}"/>
              </a:ext>
            </a:extLst>
          </p:cNvPr>
          <p:cNvSpPr>
            <a:spLocks noGrp="1"/>
          </p:cNvSpPr>
          <p:nvPr>
            <p:ph type="dt" sz="half" idx="10"/>
          </p:nvPr>
        </p:nvSpPr>
        <p:spPr/>
        <p:txBody>
          <a:bodyPr/>
          <a:lstStyle/>
          <a:p>
            <a:fld id="{2A42E840-57F8-4415-858C-B21C17C395E2}" type="datetimeFigureOut">
              <a:rPr lang="zh-CN" altLang="en-US" smtClean="0"/>
              <a:t>2022/3/25</a:t>
            </a:fld>
            <a:endParaRPr lang="zh-CN" altLang="en-US"/>
          </a:p>
        </p:txBody>
      </p:sp>
      <p:sp>
        <p:nvSpPr>
          <p:cNvPr id="6" name="页脚占位符 5">
            <a:extLst>
              <a:ext uri="{FF2B5EF4-FFF2-40B4-BE49-F238E27FC236}">
                <a16:creationId xmlns:a16="http://schemas.microsoft.com/office/drawing/2014/main" id="{A8F55AF1-9E0F-4E9E-81F0-92DEA0864C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3B98DD-42CE-4941-AE39-16FAAA9EA7AE}"/>
              </a:ext>
            </a:extLst>
          </p:cNvPr>
          <p:cNvSpPr>
            <a:spLocks noGrp="1"/>
          </p:cNvSpPr>
          <p:nvPr>
            <p:ph type="sldNum" sz="quarter" idx="12"/>
          </p:nvPr>
        </p:nvSpPr>
        <p:spPr/>
        <p:txBody>
          <a:bodyPr/>
          <a:lstStyle/>
          <a:p>
            <a:fld id="{A6D7C46A-D658-4273-A2B8-6BD86E29871B}" type="slidenum">
              <a:rPr lang="zh-CN" altLang="en-US" smtClean="0"/>
              <a:t>‹#›</a:t>
            </a:fld>
            <a:endParaRPr lang="zh-CN" altLang="en-US"/>
          </a:p>
        </p:txBody>
      </p:sp>
      <p:sp>
        <p:nvSpPr>
          <p:cNvPr id="8" name="标题占位符 1">
            <a:extLst>
              <a:ext uri="{FF2B5EF4-FFF2-40B4-BE49-F238E27FC236}">
                <a16:creationId xmlns:a16="http://schemas.microsoft.com/office/drawing/2014/main" id="{422E163D-E82A-484C-A3C8-7F9FF222F6A9}"/>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Tree>
    <p:extLst>
      <p:ext uri="{BB962C8B-B14F-4D97-AF65-F5344CB8AC3E}">
        <p14:creationId xmlns:p14="http://schemas.microsoft.com/office/powerpoint/2010/main" val="36309240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AAB463-3A09-4C25-8B94-BDE6EA841BF5}"/>
              </a:ext>
            </a:extLst>
          </p:cNvPr>
          <p:cNvSpPr>
            <a:spLocks noGrp="1"/>
          </p:cNvSpPr>
          <p:nvPr>
            <p:ph type="title"/>
          </p:nvPr>
        </p:nvSpPr>
        <p:spPr>
          <a:xfrm>
            <a:off x="838200" y="759198"/>
            <a:ext cx="10515600" cy="93149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069365-AF14-41C0-B68F-72C991167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CE6DDC-7C71-40CB-9CBD-82E35A010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2E840-57F8-4415-858C-B21C17C395E2}" type="datetimeFigureOut">
              <a:rPr lang="zh-CN" altLang="en-US" smtClean="0"/>
              <a:t>2022/3/25</a:t>
            </a:fld>
            <a:endParaRPr lang="zh-CN" altLang="en-US"/>
          </a:p>
        </p:txBody>
      </p:sp>
      <p:sp>
        <p:nvSpPr>
          <p:cNvPr id="5" name="页脚占位符 4">
            <a:extLst>
              <a:ext uri="{FF2B5EF4-FFF2-40B4-BE49-F238E27FC236}">
                <a16:creationId xmlns:a16="http://schemas.microsoft.com/office/drawing/2014/main" id="{FC7044F7-4BE6-4067-BC3E-DC3127277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4EFF39-D5A2-4931-8224-D23E38535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D7C46A-D658-4273-A2B8-6BD86E29871B}" type="slidenum">
              <a:rPr lang="zh-CN" altLang="en-US" smtClean="0"/>
              <a:t>‹#›</a:t>
            </a:fld>
            <a:endParaRPr lang="zh-CN" altLang="en-US"/>
          </a:p>
        </p:txBody>
      </p:sp>
      <p:pic>
        <p:nvPicPr>
          <p:cNvPr id="21" name="图片 20">
            <a:extLst>
              <a:ext uri="{FF2B5EF4-FFF2-40B4-BE49-F238E27FC236}">
                <a16:creationId xmlns:a16="http://schemas.microsoft.com/office/drawing/2014/main" id="{A8C5BF30-9248-4554-8C3E-8B90ADED2954}"/>
              </a:ext>
            </a:extLst>
          </p:cNvPr>
          <p:cNvPicPr>
            <a:picLocks noChangeAspect="1"/>
          </p:cNvPicPr>
          <p:nvPr userDrawn="1"/>
        </p:nvPicPr>
        <p:blipFill>
          <a:blip r:embed="rId13" cstate="screen">
            <a:extLst>
              <a:ext uri="{28A0092B-C50C-407E-A947-70E740481C1C}">
                <a14:useLocalDpi xmlns:a14="http://schemas.microsoft.com/office/drawing/2010/main"/>
              </a:ext>
            </a:extLst>
          </a:blip>
          <a:srcRect r="17332"/>
          <a:stretch>
            <a:fillRect/>
          </a:stretch>
        </p:blipFill>
        <p:spPr>
          <a:xfrm rot="5400000">
            <a:off x="10656020" y="-1009100"/>
            <a:ext cx="591227" cy="2540847"/>
          </a:xfrm>
          <a:prstGeom prst="rect">
            <a:avLst/>
          </a:prstGeom>
        </p:spPr>
      </p:pic>
      <p:pic>
        <p:nvPicPr>
          <p:cNvPr id="22" name="图片 21">
            <a:extLst>
              <a:ext uri="{FF2B5EF4-FFF2-40B4-BE49-F238E27FC236}">
                <a16:creationId xmlns:a16="http://schemas.microsoft.com/office/drawing/2014/main" id="{100AEFC3-59ED-4C4D-B67B-7BE633EE9FD0}"/>
              </a:ext>
            </a:extLst>
          </p:cNvPr>
          <p:cNvPicPr>
            <a:picLocks noChangeAspect="1"/>
          </p:cNvPicPr>
          <p:nvPr userDrawn="1"/>
        </p:nvPicPr>
        <p:blipFill>
          <a:blip r:embed="rId14" cstate="screen">
            <a:extLst>
              <a:ext uri="{28A0092B-C50C-407E-A947-70E740481C1C}">
                <a14:useLocalDpi xmlns:a14="http://schemas.microsoft.com/office/drawing/2010/main"/>
              </a:ext>
            </a:extLst>
          </a:blip>
          <a:srcRect r="10243"/>
          <a:stretch>
            <a:fillRect/>
          </a:stretch>
        </p:blipFill>
        <p:spPr>
          <a:xfrm rot="5400000">
            <a:off x="4460240" y="-4504267"/>
            <a:ext cx="592667" cy="9530080"/>
          </a:xfrm>
          <a:prstGeom prst="rect">
            <a:avLst/>
          </a:prstGeom>
        </p:spPr>
      </p:pic>
      <p:sp>
        <p:nvSpPr>
          <p:cNvPr id="23" name="文本框 22">
            <a:extLst>
              <a:ext uri="{FF2B5EF4-FFF2-40B4-BE49-F238E27FC236}">
                <a16:creationId xmlns:a16="http://schemas.microsoft.com/office/drawing/2014/main" id="{85BD09EE-0DE5-48F7-8A8A-B475D8F7B110}"/>
              </a:ext>
            </a:extLst>
          </p:cNvPr>
          <p:cNvSpPr txBox="1"/>
          <p:nvPr userDrawn="1"/>
        </p:nvSpPr>
        <p:spPr>
          <a:xfrm>
            <a:off x="11061482" y="-1655"/>
            <a:ext cx="776175" cy="502766"/>
          </a:xfrm>
          <a:prstGeom prst="rect">
            <a:avLst/>
          </a:prstGeom>
          <a:noFill/>
        </p:spPr>
        <p:txBody>
          <a:bodyPr wrap="none" rtlCol="0" anchor="t">
            <a:spAutoFit/>
          </a:bodyPr>
          <a:lstStyle/>
          <a:p>
            <a:r>
              <a:rPr lang="en-US" sz="2667" b="1">
                <a:solidFill>
                  <a:schemeClr val="bg1"/>
                </a:solidFill>
                <a:ea typeface="黑体" panose="02010609060101010101" charset="-122"/>
                <a:sym typeface="+mn-ea"/>
              </a:rPr>
              <a:t>ZJUI</a:t>
            </a:r>
          </a:p>
        </p:txBody>
      </p:sp>
      <p:pic>
        <p:nvPicPr>
          <p:cNvPr id="24" name="图片 23">
            <a:extLst>
              <a:ext uri="{FF2B5EF4-FFF2-40B4-BE49-F238E27FC236}">
                <a16:creationId xmlns:a16="http://schemas.microsoft.com/office/drawing/2014/main" id="{3B7217C6-A980-455F-96F3-705EF5DD365E}"/>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9840312" y="-145290"/>
            <a:ext cx="973848" cy="838987"/>
          </a:xfrm>
          <a:prstGeom prst="rect">
            <a:avLst/>
          </a:prstGeom>
        </p:spPr>
      </p:pic>
      <p:cxnSp>
        <p:nvCxnSpPr>
          <p:cNvPr id="25" name="直线连接符 6">
            <a:extLst>
              <a:ext uri="{FF2B5EF4-FFF2-40B4-BE49-F238E27FC236}">
                <a16:creationId xmlns:a16="http://schemas.microsoft.com/office/drawing/2014/main" id="{44A777A9-9D97-47E8-BE98-7C107E24C62B}"/>
              </a:ext>
            </a:extLst>
          </p:cNvPr>
          <p:cNvCxnSpPr/>
          <p:nvPr userDrawn="1"/>
        </p:nvCxnSpPr>
        <p:spPr>
          <a:xfrm>
            <a:off x="10922792" y="81916"/>
            <a:ext cx="0" cy="3840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5">
            <a:extLst>
              <a:ext uri="{FF2B5EF4-FFF2-40B4-BE49-F238E27FC236}">
                <a16:creationId xmlns:a16="http://schemas.microsoft.com/office/drawing/2014/main" id="{72CD5CE6-3E46-4BB5-9AC9-5E4E501B1FB6}"/>
              </a:ext>
            </a:extLst>
          </p:cNvPr>
          <p:cNvSpPr txBox="1"/>
          <p:nvPr userDrawn="1"/>
        </p:nvSpPr>
        <p:spPr>
          <a:xfrm>
            <a:off x="165101" y="29940"/>
            <a:ext cx="8641204" cy="461665"/>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宋体" panose="02010600030101010101" pitchFamily="2" charset="-122"/>
              </a:rPr>
              <a:t>International Campus, Zhejiang University</a:t>
            </a:r>
          </a:p>
        </p:txBody>
      </p:sp>
    </p:spTree>
    <p:extLst>
      <p:ext uri="{BB962C8B-B14F-4D97-AF65-F5344CB8AC3E}">
        <p14:creationId xmlns:p14="http://schemas.microsoft.com/office/powerpoint/2010/main" val="1288530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529" userDrawn="1">
          <p15:clr>
            <a:srgbClr val="F26B43"/>
          </p15:clr>
        </p15:guide>
        <p15:guide id="4" pos="7151" userDrawn="1">
          <p15:clr>
            <a:srgbClr val="F26B43"/>
          </p15:clr>
        </p15:guide>
        <p15:guide id="5" orient="horz" pos="482" userDrawn="1">
          <p15:clr>
            <a:srgbClr val="F26B43"/>
          </p15:clr>
        </p15:guide>
        <p15:guide id="6" orient="horz" pos="3906" userDrawn="1">
          <p15:clr>
            <a:srgbClr val="F26B43"/>
          </p15:clr>
        </p15:guide>
        <p15:guide id="7" orient="horz" pos="1071" userDrawn="1">
          <p15:clr>
            <a:srgbClr val="F26B43"/>
          </p15:clr>
        </p15:guide>
        <p15:guide id="8"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01">
            <a:extLst>
              <a:ext uri="{FF2B5EF4-FFF2-40B4-BE49-F238E27FC236}">
                <a16:creationId xmlns:a16="http://schemas.microsoft.com/office/drawing/2014/main" id="{E85E64EC-B455-40B7-8933-48267B595FF0}"/>
              </a:ext>
            </a:extLst>
          </p:cNvPr>
          <p:cNvPicPr>
            <a:picLocks noChangeAspect="1"/>
          </p:cNvPicPr>
          <p:nvPr/>
        </p:nvPicPr>
        <p:blipFill>
          <a:blip r:embed="rId3"/>
          <a:stretch>
            <a:fillRect/>
          </a:stretch>
        </p:blipFill>
        <p:spPr>
          <a:xfrm>
            <a:off x="1" y="-846"/>
            <a:ext cx="12192847" cy="6860540"/>
          </a:xfrm>
          <a:prstGeom prst="rect">
            <a:avLst/>
          </a:prstGeom>
        </p:spPr>
      </p:pic>
      <p:pic>
        <p:nvPicPr>
          <p:cNvPr id="7" name="图片 6">
            <a:extLst>
              <a:ext uri="{FF2B5EF4-FFF2-40B4-BE49-F238E27FC236}">
                <a16:creationId xmlns:a16="http://schemas.microsoft.com/office/drawing/2014/main" id="{BA03C329-EE80-41AD-B154-9E515E48FB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9592" y="644769"/>
            <a:ext cx="1872325" cy="1613039"/>
          </a:xfrm>
          <a:prstGeom prst="rect">
            <a:avLst/>
          </a:prstGeom>
        </p:spPr>
      </p:pic>
      <p:sp>
        <p:nvSpPr>
          <p:cNvPr id="16" name="文本框 15">
            <a:extLst>
              <a:ext uri="{FF2B5EF4-FFF2-40B4-BE49-F238E27FC236}">
                <a16:creationId xmlns:a16="http://schemas.microsoft.com/office/drawing/2014/main" id="{8C316B38-19F0-4537-979E-4F3507D8A737}"/>
              </a:ext>
            </a:extLst>
          </p:cNvPr>
          <p:cNvSpPr txBox="1"/>
          <p:nvPr/>
        </p:nvSpPr>
        <p:spPr>
          <a:xfrm>
            <a:off x="2344152" y="889843"/>
            <a:ext cx="7503695" cy="5078313"/>
          </a:xfrm>
          <a:prstGeom prst="rect">
            <a:avLst/>
          </a:prstGeom>
          <a:noFill/>
        </p:spPr>
        <p:txBody>
          <a:bodyPr wrap="square" rtlCol="0">
            <a:spAutoFit/>
          </a:bodyPr>
          <a:lstStyle/>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ECE445</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24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8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Mimicry Stage Lighting Control System</a:t>
            </a:r>
            <a:endParaRPr lang="zh-CN" altLang="en-US" sz="2800" b="1"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3200" u="sng"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u="sng"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Team #29</a:t>
            </a: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RUIQI LI - ECE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HAOZHE CHEN - ECE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ZHAOHUA YANG - EE</a:t>
            </a: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ANQI TAN - ME</a:t>
            </a:r>
          </a:p>
          <a:p>
            <a:pPr algn="ct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Sponsor: Timothy Lee</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March 25, 2022</a:t>
            </a:r>
            <a:endParaRPr lang="zh-CN" altLang="en-US" sz="2400" dirty="0">
              <a:solidFill>
                <a:schemeClr val="accent5">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3207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a:t>An abstract software system that connects all the device. </a:t>
            </a:r>
          </a:p>
          <a:p>
            <a:endParaRPr lang="en-US" altLang="zh-CN"/>
          </a:p>
          <a:p>
            <a:r>
              <a:rPr lang="en-US" altLang="zh-CN"/>
              <a:t>The software part are built with </a:t>
            </a:r>
            <a:r>
              <a:rPr lang="en-US" altLang="zh-CN" b="1"/>
              <a:t>socket</a:t>
            </a:r>
            <a:r>
              <a:rPr lang="en-US" altLang="zh-CN"/>
              <a:t> communication protocol. </a:t>
            </a:r>
          </a:p>
          <a:p>
            <a:pPr marL="285750" indent="-285750">
              <a:buFont typeface="Arial" panose="020B0604020202020204" pitchFamily="34" charset="0"/>
              <a:buChar char="•"/>
            </a:pPr>
            <a:r>
              <a:rPr lang="en-US" altLang="zh-CN" b="1"/>
              <a:t>TCP</a:t>
            </a:r>
            <a:r>
              <a:rPr lang="en-US" altLang="zh-CN"/>
              <a:t> for ensuring the stable and safety of connection. </a:t>
            </a:r>
          </a:p>
          <a:p>
            <a:pPr marL="285750" indent="-285750">
              <a:buFont typeface="Arial" panose="020B0604020202020204" pitchFamily="34" charset="0"/>
              <a:buChar char="•"/>
            </a:pPr>
            <a:r>
              <a:rPr lang="en-US" altLang="zh-CN" b="1"/>
              <a:t>NTP</a:t>
            </a:r>
            <a:r>
              <a:rPr lang="en-US" altLang="zh-CN"/>
              <a:t> used for timestamp synchronization. (auto)</a:t>
            </a:r>
          </a:p>
          <a:p>
            <a:pPr marL="285750" indent="-285750">
              <a:buFont typeface="Arial" panose="020B0604020202020204" pitchFamily="34" charset="0"/>
              <a:buChar char="•"/>
            </a:pPr>
            <a:r>
              <a:rPr lang="en-US" altLang="zh-CN"/>
              <a:t>Launch a </a:t>
            </a:r>
            <a:r>
              <a:rPr lang="en-US" altLang="zh-CN" b="1"/>
              <a:t>service</a:t>
            </a:r>
            <a:r>
              <a:rPr lang="en-US" altLang="zh-CN"/>
              <a:t> for communication:</a:t>
            </a:r>
          </a:p>
          <a:p>
            <a:pPr marL="742950" lvl="1" indent="-285750">
              <a:buFont typeface="Arial" panose="020B0604020202020204" pitchFamily="34" charset="0"/>
              <a:buChar char="•"/>
            </a:pPr>
            <a:r>
              <a:rPr lang="en-US" altLang="zh-CN"/>
              <a:t>Listening port: receives message and delivers to high-level application.</a:t>
            </a:r>
          </a:p>
          <a:p>
            <a:pPr marL="742950" lvl="1" indent="-285750">
              <a:buFont typeface="Arial" panose="020B0604020202020204" pitchFamily="34" charset="0"/>
              <a:buChar char="•"/>
            </a:pPr>
            <a:r>
              <a:rPr lang="en-US" altLang="zh-CN"/>
              <a:t>Connect port: connect to other device and send message.</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2531498"/>
            <a:ext cx="2997200" cy="172580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390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800" b="1"/>
              <a:t>Topology</a:t>
            </a:r>
          </a:p>
          <a:p>
            <a:pPr marL="285750" indent="-285750">
              <a:buFont typeface="Arial" panose="020B0604020202020204" pitchFamily="34" charset="0"/>
              <a:buChar char="•"/>
            </a:pPr>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2531498"/>
            <a:ext cx="2997200" cy="172580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1714F20-DCC7-485A-BD48-E870ABDFCB7B}"/>
              </a:ext>
            </a:extLst>
          </p:cNvPr>
          <p:cNvPicPr>
            <a:picLocks noChangeAspect="1"/>
          </p:cNvPicPr>
          <p:nvPr/>
        </p:nvPicPr>
        <p:blipFill>
          <a:blip r:embed="rId4"/>
          <a:stretch>
            <a:fillRect/>
          </a:stretch>
        </p:blipFill>
        <p:spPr>
          <a:xfrm>
            <a:off x="817434" y="2437412"/>
            <a:ext cx="4782688" cy="2499573"/>
          </a:xfrm>
          <a:prstGeom prst="rect">
            <a:avLst/>
          </a:prstGeom>
        </p:spPr>
      </p:pic>
      <p:grpSp>
        <p:nvGrpSpPr>
          <p:cNvPr id="26" name="组合 25">
            <a:extLst>
              <a:ext uri="{FF2B5EF4-FFF2-40B4-BE49-F238E27FC236}">
                <a16:creationId xmlns:a16="http://schemas.microsoft.com/office/drawing/2014/main" id="{96D499D9-9AB0-454B-9B7F-4AF38D62F638}"/>
              </a:ext>
            </a:extLst>
          </p:cNvPr>
          <p:cNvGrpSpPr/>
          <p:nvPr/>
        </p:nvGrpSpPr>
        <p:grpSpPr>
          <a:xfrm>
            <a:off x="515980" y="7163964"/>
            <a:ext cx="11160037" cy="5000960"/>
            <a:chOff x="515981" y="1491915"/>
            <a:chExt cx="11160037" cy="5000960"/>
          </a:xfrm>
        </p:grpSpPr>
        <p:pic>
          <p:nvPicPr>
            <p:cNvPr id="27" name="内容占位符 11">
              <a:extLst>
                <a:ext uri="{FF2B5EF4-FFF2-40B4-BE49-F238E27FC236}">
                  <a16:creationId xmlns:a16="http://schemas.microsoft.com/office/drawing/2014/main" id="{3EA6BE19-257C-476E-B5BF-DD08175F6087}"/>
                </a:ext>
              </a:extLst>
            </p:cNvPr>
            <p:cNvPicPr>
              <a:picLocks noChangeAspect="1"/>
            </p:cNvPicPr>
            <p:nvPr/>
          </p:nvPicPr>
          <p:blipFill rotWithShape="1">
            <a:blip r:embed="rId5"/>
            <a:srcRect t="42536" r="17419"/>
            <a:stretch/>
          </p:blipFill>
          <p:spPr>
            <a:xfrm>
              <a:off x="515981" y="1491915"/>
              <a:ext cx="11160037" cy="5000960"/>
            </a:xfrm>
            <a:prstGeom prst="rect">
              <a:avLst/>
            </a:prstGeom>
          </p:spPr>
        </p:pic>
        <p:grpSp>
          <p:nvGrpSpPr>
            <p:cNvPr id="28" name="组合 27">
              <a:extLst>
                <a:ext uri="{FF2B5EF4-FFF2-40B4-BE49-F238E27FC236}">
                  <a16:creationId xmlns:a16="http://schemas.microsoft.com/office/drawing/2014/main" id="{06885257-21DA-4055-A015-14ACF85E1C81}"/>
                </a:ext>
              </a:extLst>
            </p:cNvPr>
            <p:cNvGrpSpPr/>
            <p:nvPr/>
          </p:nvGrpSpPr>
          <p:grpSpPr>
            <a:xfrm>
              <a:off x="7751298" y="1900963"/>
              <a:ext cx="3679874" cy="1229099"/>
              <a:chOff x="7751298" y="1900963"/>
              <a:chExt cx="3679874" cy="1229099"/>
            </a:xfrm>
          </p:grpSpPr>
          <p:sp>
            <p:nvSpPr>
              <p:cNvPr id="38" name="矩形 37">
                <a:extLst>
                  <a:ext uri="{FF2B5EF4-FFF2-40B4-BE49-F238E27FC236}">
                    <a16:creationId xmlns:a16="http://schemas.microsoft.com/office/drawing/2014/main" id="{9C35317E-D912-43DC-A58E-0A2C160E2259}"/>
                  </a:ext>
                </a:extLst>
              </p:cNvPr>
              <p:cNvSpPr/>
              <p:nvPr/>
            </p:nvSpPr>
            <p:spPr>
              <a:xfrm>
                <a:off x="7751298" y="1900963"/>
                <a:ext cx="3679874" cy="12290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F523B26-EB47-49F8-9DE3-4B5896973B32}"/>
                  </a:ext>
                </a:extLst>
              </p:cNvPr>
              <p:cNvSpPr txBox="1"/>
              <p:nvPr/>
            </p:nvSpPr>
            <p:spPr>
              <a:xfrm>
                <a:off x="10733649" y="2096054"/>
                <a:ext cx="393056" cy="584775"/>
              </a:xfrm>
              <a:prstGeom prst="rect">
                <a:avLst/>
              </a:prstGeom>
              <a:noFill/>
            </p:spPr>
            <p:txBody>
              <a:bodyPr wrap="none" rtlCol="0">
                <a:spAutoFit/>
              </a:bodyPr>
              <a:lstStyle/>
              <a:p>
                <a:r>
                  <a:rPr lang="en-US" altLang="zh-CN" sz="3200" b="1">
                    <a:solidFill>
                      <a:srgbClr val="FF0000"/>
                    </a:solidFill>
                  </a:rPr>
                  <a:t>4</a:t>
                </a:r>
                <a:endParaRPr lang="zh-CN" altLang="en-US" sz="3200" b="1">
                  <a:solidFill>
                    <a:srgbClr val="FF0000"/>
                  </a:solidFill>
                </a:endParaRPr>
              </a:p>
            </p:txBody>
          </p:sp>
        </p:grpSp>
        <p:grpSp>
          <p:nvGrpSpPr>
            <p:cNvPr id="29" name="组合 28">
              <a:extLst>
                <a:ext uri="{FF2B5EF4-FFF2-40B4-BE49-F238E27FC236}">
                  <a16:creationId xmlns:a16="http://schemas.microsoft.com/office/drawing/2014/main" id="{05561800-BD75-4AD5-99AE-6EEBFEFB93DC}"/>
                </a:ext>
              </a:extLst>
            </p:cNvPr>
            <p:cNvGrpSpPr/>
            <p:nvPr/>
          </p:nvGrpSpPr>
          <p:grpSpPr>
            <a:xfrm>
              <a:off x="640080" y="3130061"/>
              <a:ext cx="6555545" cy="1681967"/>
              <a:chOff x="640080" y="3130061"/>
              <a:chExt cx="6555545" cy="1681967"/>
            </a:xfrm>
          </p:grpSpPr>
          <p:sp>
            <p:nvSpPr>
              <p:cNvPr id="36" name="矩形 35">
                <a:extLst>
                  <a:ext uri="{FF2B5EF4-FFF2-40B4-BE49-F238E27FC236}">
                    <a16:creationId xmlns:a16="http://schemas.microsoft.com/office/drawing/2014/main" id="{2B139C7D-24E8-414A-80C4-6DF7A198AE50}"/>
                  </a:ext>
                </a:extLst>
              </p:cNvPr>
              <p:cNvSpPr/>
              <p:nvPr/>
            </p:nvSpPr>
            <p:spPr>
              <a:xfrm>
                <a:off x="640080" y="3130061"/>
                <a:ext cx="6555545" cy="1681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CCFCE41-727D-475A-8575-3FF7620CB876}"/>
                  </a:ext>
                </a:extLst>
              </p:cNvPr>
              <p:cNvSpPr txBox="1"/>
              <p:nvPr/>
            </p:nvSpPr>
            <p:spPr>
              <a:xfrm>
                <a:off x="6344529" y="3507006"/>
                <a:ext cx="393056" cy="584775"/>
              </a:xfrm>
              <a:prstGeom prst="rect">
                <a:avLst/>
              </a:prstGeom>
              <a:noFill/>
            </p:spPr>
            <p:txBody>
              <a:bodyPr wrap="none" rtlCol="0">
                <a:spAutoFit/>
              </a:bodyPr>
              <a:lstStyle/>
              <a:p>
                <a:r>
                  <a:rPr lang="en-US" altLang="zh-CN" sz="3200" b="1">
                    <a:solidFill>
                      <a:srgbClr val="FF0000"/>
                    </a:solidFill>
                  </a:rPr>
                  <a:t>1</a:t>
                </a:r>
                <a:endParaRPr lang="zh-CN" altLang="en-US" sz="3200" b="1">
                  <a:solidFill>
                    <a:srgbClr val="FF0000"/>
                  </a:solidFill>
                </a:endParaRPr>
              </a:p>
            </p:txBody>
          </p:sp>
        </p:grpSp>
        <p:grpSp>
          <p:nvGrpSpPr>
            <p:cNvPr id="30" name="组合 29">
              <a:extLst>
                <a:ext uri="{FF2B5EF4-FFF2-40B4-BE49-F238E27FC236}">
                  <a16:creationId xmlns:a16="http://schemas.microsoft.com/office/drawing/2014/main" id="{7FAE8B52-BCE4-48F7-B49B-4F3C4049296D}"/>
                </a:ext>
              </a:extLst>
            </p:cNvPr>
            <p:cNvGrpSpPr/>
            <p:nvPr/>
          </p:nvGrpSpPr>
          <p:grpSpPr>
            <a:xfrm>
              <a:off x="640079" y="4621386"/>
              <a:ext cx="6555545" cy="584775"/>
              <a:chOff x="640079" y="4621386"/>
              <a:chExt cx="6555545" cy="584775"/>
            </a:xfrm>
          </p:grpSpPr>
          <p:sp>
            <p:nvSpPr>
              <p:cNvPr id="34" name="矩形 33">
                <a:extLst>
                  <a:ext uri="{FF2B5EF4-FFF2-40B4-BE49-F238E27FC236}">
                    <a16:creationId xmlns:a16="http://schemas.microsoft.com/office/drawing/2014/main" id="{85DD9022-0E09-4596-B16F-838163ED4BAC}"/>
                  </a:ext>
                </a:extLst>
              </p:cNvPr>
              <p:cNvSpPr/>
              <p:nvPr/>
            </p:nvSpPr>
            <p:spPr>
              <a:xfrm>
                <a:off x="640079" y="4812030"/>
                <a:ext cx="6555545" cy="2945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E4E35CE-CEF5-46EE-8305-F63FF7FCDB69}"/>
                  </a:ext>
                </a:extLst>
              </p:cNvPr>
              <p:cNvSpPr txBox="1"/>
              <p:nvPr/>
            </p:nvSpPr>
            <p:spPr>
              <a:xfrm>
                <a:off x="6344529" y="4621386"/>
                <a:ext cx="393056" cy="584775"/>
              </a:xfrm>
              <a:prstGeom prst="rect">
                <a:avLst/>
              </a:prstGeom>
              <a:noFill/>
            </p:spPr>
            <p:txBody>
              <a:bodyPr wrap="none" rtlCol="0">
                <a:spAutoFit/>
              </a:bodyPr>
              <a:lstStyle/>
              <a:p>
                <a:r>
                  <a:rPr lang="en-US" altLang="zh-CN" sz="3200" b="1">
                    <a:solidFill>
                      <a:srgbClr val="FF0000"/>
                    </a:solidFill>
                  </a:rPr>
                  <a:t>2</a:t>
                </a:r>
                <a:endParaRPr lang="zh-CN" altLang="en-US" sz="3200" b="1">
                  <a:solidFill>
                    <a:srgbClr val="FF0000"/>
                  </a:solidFill>
                </a:endParaRPr>
              </a:p>
            </p:txBody>
          </p:sp>
        </p:grpSp>
        <p:grpSp>
          <p:nvGrpSpPr>
            <p:cNvPr id="31" name="组合 30">
              <a:extLst>
                <a:ext uri="{FF2B5EF4-FFF2-40B4-BE49-F238E27FC236}">
                  <a16:creationId xmlns:a16="http://schemas.microsoft.com/office/drawing/2014/main" id="{B23D2562-FF0D-4CA4-8956-AFA56A0C1EEF}"/>
                </a:ext>
              </a:extLst>
            </p:cNvPr>
            <p:cNvGrpSpPr/>
            <p:nvPr/>
          </p:nvGrpSpPr>
          <p:grpSpPr>
            <a:xfrm>
              <a:off x="640079" y="5106571"/>
              <a:ext cx="6555545" cy="1386303"/>
              <a:chOff x="640079" y="5106571"/>
              <a:chExt cx="6555545" cy="1386303"/>
            </a:xfrm>
          </p:grpSpPr>
          <p:sp>
            <p:nvSpPr>
              <p:cNvPr id="32" name="矩形 31">
                <a:extLst>
                  <a:ext uri="{FF2B5EF4-FFF2-40B4-BE49-F238E27FC236}">
                    <a16:creationId xmlns:a16="http://schemas.microsoft.com/office/drawing/2014/main" id="{F231A1ED-F1F1-462C-A5BC-B3A378B139A3}"/>
                  </a:ext>
                </a:extLst>
              </p:cNvPr>
              <p:cNvSpPr/>
              <p:nvPr/>
            </p:nvSpPr>
            <p:spPr>
              <a:xfrm>
                <a:off x="640079" y="5106571"/>
                <a:ext cx="6555545" cy="13863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0E2C85A-5505-492C-93D2-05A213267241}"/>
                  </a:ext>
                </a:extLst>
              </p:cNvPr>
              <p:cNvSpPr txBox="1"/>
              <p:nvPr/>
            </p:nvSpPr>
            <p:spPr>
              <a:xfrm>
                <a:off x="6344529" y="5500301"/>
                <a:ext cx="393056" cy="584775"/>
              </a:xfrm>
              <a:prstGeom prst="rect">
                <a:avLst/>
              </a:prstGeom>
              <a:noFill/>
            </p:spPr>
            <p:txBody>
              <a:bodyPr wrap="none" rtlCol="0">
                <a:spAutoFit/>
              </a:bodyPr>
              <a:lstStyle/>
              <a:p>
                <a:r>
                  <a:rPr lang="en-US" altLang="zh-CN" sz="3200" b="1">
                    <a:solidFill>
                      <a:srgbClr val="FF0000"/>
                    </a:solidFill>
                  </a:rPr>
                  <a:t>3</a:t>
                </a:r>
                <a:endParaRPr lang="zh-CN" altLang="en-US" sz="3200" b="1">
                  <a:solidFill>
                    <a:srgbClr val="FF0000"/>
                  </a:solidFill>
                </a:endParaRPr>
              </a:p>
            </p:txBody>
          </p:sp>
        </p:grpSp>
      </p:grpSp>
    </p:spTree>
    <p:extLst>
      <p:ext uri="{BB962C8B-B14F-4D97-AF65-F5344CB8AC3E}">
        <p14:creationId xmlns:p14="http://schemas.microsoft.com/office/powerpoint/2010/main" val="314543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932183" y="1432965"/>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sp>
        <p:nvSpPr>
          <p:cNvPr id="16" name="文本框 15">
            <a:extLst>
              <a:ext uri="{FF2B5EF4-FFF2-40B4-BE49-F238E27FC236}">
                <a16:creationId xmlns:a16="http://schemas.microsoft.com/office/drawing/2014/main" id="{B97F0936-3070-AE49-8A2A-A68565F4B042}"/>
              </a:ext>
            </a:extLst>
          </p:cNvPr>
          <p:cNvSpPr txBox="1"/>
          <p:nvPr/>
        </p:nvSpPr>
        <p:spPr>
          <a:xfrm>
            <a:off x="838200" y="1739581"/>
            <a:ext cx="4348163" cy="3970318"/>
          </a:xfrm>
          <a:prstGeom prst="rect">
            <a:avLst/>
          </a:prstGeom>
          <a:noFill/>
        </p:spPr>
        <p:txBody>
          <a:bodyPr wrap="square" rtlCol="0">
            <a:spAutoFit/>
          </a:bodyPr>
          <a:lstStyle/>
          <a:p>
            <a:r>
              <a:rPr kumimoji="1" lang="en-US" altLang="zh-CN" b="1"/>
              <a:t>Control</a:t>
            </a:r>
            <a:r>
              <a:rPr kumimoji="1" lang="zh-CN" altLang="en-US" b="1"/>
              <a:t> </a:t>
            </a:r>
            <a:r>
              <a:rPr kumimoji="1" lang="en-US" altLang="zh-CN" b="1"/>
              <a:t>subsystem:</a:t>
            </a:r>
          </a:p>
          <a:p>
            <a:endParaRPr kumimoji="1" lang="en-US" altLang="zh-CN"/>
          </a:p>
          <a:p>
            <a:r>
              <a:rPr kumimoji="1" lang="en-US" altLang="zh-CN"/>
              <a:t>Though</a:t>
            </a:r>
            <a:r>
              <a:rPr kumimoji="1" lang="zh-CN" altLang="en-US"/>
              <a:t> </a:t>
            </a:r>
            <a:r>
              <a:rPr kumimoji="1" lang="en-US" altLang="zh-CN" err="1"/>
              <a:t>commuication</a:t>
            </a:r>
            <a:r>
              <a:rPr kumimoji="1" lang="zh-CN" altLang="en-US"/>
              <a:t> </a:t>
            </a:r>
            <a:r>
              <a:rPr kumimoji="1" lang="en-US" altLang="zh-CN"/>
              <a:t>system</a:t>
            </a:r>
            <a:r>
              <a:rPr kumimoji="1" lang="zh-CN" altLang="en-US"/>
              <a:t> </a:t>
            </a:r>
            <a:endParaRPr kumimoji="1" lang="en-US" altLang="zh-CN"/>
          </a:p>
          <a:p>
            <a:pPr marL="285750" indent="-285750">
              <a:buFont typeface="Arial" panose="020B0604020202020204" pitchFamily="34" charset="0"/>
              <a:buChar char="•"/>
            </a:pPr>
            <a:r>
              <a:rPr lang="en-US" altLang="zh-CN"/>
              <a:t>Get</a:t>
            </a:r>
            <a:r>
              <a:rPr lang="zh-CN" altLang="en-US"/>
              <a:t> </a:t>
            </a:r>
            <a:r>
              <a:rPr lang="en-US" altLang="zh-CN"/>
              <a:t>the</a:t>
            </a:r>
            <a:r>
              <a:rPr lang="zh-CN" altLang="en-US"/>
              <a:t> </a:t>
            </a:r>
            <a:r>
              <a:rPr lang="en-US" altLang="zh-CN"/>
              <a:t>angle</a:t>
            </a:r>
            <a:r>
              <a:rPr lang="zh-CN" altLang="en-US"/>
              <a:t> </a:t>
            </a:r>
            <a:r>
              <a:rPr lang="en-US" altLang="zh-CN" err="1"/>
              <a:t>requirment</a:t>
            </a:r>
            <a:r>
              <a:rPr lang="zh-CN" altLang="en-US"/>
              <a:t> </a:t>
            </a:r>
            <a:r>
              <a:rPr lang="en-US" altLang="zh-CN"/>
              <a:t>information</a:t>
            </a:r>
          </a:p>
          <a:p>
            <a:pPr marL="285750" indent="-285750">
              <a:buFont typeface="Arial" panose="020B0604020202020204" pitchFamily="34" charset="0"/>
              <a:buChar char="•"/>
            </a:pPr>
            <a:endParaRPr kumimoji="1" lang="en-US" altLang="zh-CN"/>
          </a:p>
          <a:p>
            <a:r>
              <a:rPr kumimoji="1" lang="en-US" altLang="zh-CN" b="1"/>
              <a:t>ESP32</a:t>
            </a:r>
            <a:r>
              <a:rPr kumimoji="1" lang="zh-CN" altLang="en-US"/>
              <a:t> </a:t>
            </a:r>
            <a:endParaRPr kumimoji="1" lang="en-US" altLang="zh-CN"/>
          </a:p>
          <a:p>
            <a:pPr marL="285750" indent="-285750">
              <a:buFont typeface="Arial" panose="020B0604020202020204" pitchFamily="34" charset="0"/>
              <a:buChar char="•"/>
            </a:pPr>
            <a:r>
              <a:rPr lang="en-US" altLang="zh-CN"/>
              <a:t>The angle information required by Yaw axis and Pitch axis will be analyzed into PWM signal to control motor rotation.</a:t>
            </a:r>
          </a:p>
          <a:p>
            <a:pPr marL="285750" indent="-285750">
              <a:buFont typeface="Arial" panose="020B0604020202020204" pitchFamily="34" charset="0"/>
              <a:buChar char="•"/>
            </a:pPr>
            <a:r>
              <a:rPr lang="en-US" altLang="zh-CN"/>
              <a:t>Compare real-time location information with the angle </a:t>
            </a:r>
            <a:r>
              <a:rPr lang="en-US" altLang="zh-CN" err="1"/>
              <a:t>requirment</a:t>
            </a:r>
            <a:r>
              <a:rPr lang="en-US" altLang="zh-CN"/>
              <a:t> and update instructions to close the gap.</a:t>
            </a:r>
          </a:p>
          <a:p>
            <a:pPr marL="285750" indent="-285750">
              <a:buFont typeface="Arial" panose="020B0604020202020204" pitchFamily="34" charset="0"/>
              <a:buChar char="•"/>
            </a:pPr>
            <a:r>
              <a:rPr kumimoji="1" lang="en-US" altLang="zh-CN"/>
              <a:t>Realize PID closed-loop control</a:t>
            </a: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6388319" y="2364455"/>
            <a:ext cx="2269906" cy="1635952"/>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51750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932183" y="1432965"/>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sp>
        <p:nvSpPr>
          <p:cNvPr id="16" name="文本框 15">
            <a:extLst>
              <a:ext uri="{FF2B5EF4-FFF2-40B4-BE49-F238E27FC236}">
                <a16:creationId xmlns:a16="http://schemas.microsoft.com/office/drawing/2014/main" id="{B97F0936-3070-AE49-8A2A-A68565F4B042}"/>
              </a:ext>
            </a:extLst>
          </p:cNvPr>
          <p:cNvSpPr txBox="1"/>
          <p:nvPr/>
        </p:nvSpPr>
        <p:spPr>
          <a:xfrm>
            <a:off x="838200" y="1739581"/>
            <a:ext cx="4348163" cy="2585323"/>
          </a:xfrm>
          <a:prstGeom prst="rect">
            <a:avLst/>
          </a:prstGeom>
          <a:noFill/>
        </p:spPr>
        <p:txBody>
          <a:bodyPr wrap="square" rtlCol="0">
            <a:spAutoFit/>
          </a:bodyPr>
          <a:lstStyle/>
          <a:p>
            <a:r>
              <a:rPr kumimoji="1" lang="en-US" altLang="zh-CN" b="1"/>
              <a:t>Power</a:t>
            </a:r>
            <a:r>
              <a:rPr kumimoji="1" lang="zh-CN" altLang="en-US" b="1"/>
              <a:t> </a:t>
            </a:r>
            <a:r>
              <a:rPr kumimoji="1" lang="en-US" altLang="zh-CN" b="1"/>
              <a:t>subsystem:</a:t>
            </a:r>
          </a:p>
          <a:p>
            <a:endParaRPr kumimoji="1" lang="en-US" altLang="zh-CN"/>
          </a:p>
          <a:p>
            <a:r>
              <a:rPr kumimoji="1" lang="en-US" altLang="zh-CN"/>
              <a:t>Voltage</a:t>
            </a:r>
            <a:r>
              <a:rPr kumimoji="1" lang="zh-CN" altLang="en-US"/>
              <a:t> </a:t>
            </a:r>
            <a:r>
              <a:rPr kumimoji="1" lang="en-US" altLang="zh-CN"/>
              <a:t>Regulator</a:t>
            </a:r>
          </a:p>
          <a:p>
            <a:pPr marL="285750" indent="-285750">
              <a:buFont typeface="Arial" panose="020B0604020202020204" pitchFamily="34" charset="0"/>
              <a:buChar char="•"/>
            </a:pPr>
            <a:r>
              <a:rPr lang="en-US" altLang="zh-CN"/>
              <a:t>Transformer step-down</a:t>
            </a:r>
          </a:p>
          <a:p>
            <a:pPr marL="285750" indent="-285750">
              <a:buFont typeface="Arial" panose="020B0604020202020204" pitchFamily="34" charset="0"/>
              <a:buChar char="•"/>
            </a:pPr>
            <a:endParaRPr kumimoji="1" lang="en-US" altLang="zh-CN"/>
          </a:p>
          <a:p>
            <a:pPr marL="285750" indent="-285750">
              <a:buFont typeface="Arial" panose="020B0604020202020204" pitchFamily="34" charset="0"/>
              <a:buChar char="•"/>
            </a:pPr>
            <a:endParaRPr kumimoji="1" lang="en-US" altLang="zh-CN"/>
          </a:p>
          <a:p>
            <a:r>
              <a:rPr kumimoji="1" lang="en-US" altLang="zh-CN"/>
              <a:t>Battery</a:t>
            </a:r>
            <a:r>
              <a:rPr kumimoji="1" lang="zh-CN" altLang="en-US"/>
              <a:t> </a:t>
            </a:r>
            <a:endParaRPr kumimoji="1" lang="en-US" altLang="zh-CN"/>
          </a:p>
          <a:p>
            <a:pPr marL="285750" indent="-285750">
              <a:buFont typeface="Arial" panose="020B0604020202020204" pitchFamily="34" charset="0"/>
              <a:buChar char="•"/>
            </a:pPr>
            <a:r>
              <a:rPr lang="en-US" altLang="zh-CN"/>
              <a:t>4.2</a:t>
            </a:r>
            <a:r>
              <a:rPr lang="zh-CN" altLang="en-US"/>
              <a:t> </a:t>
            </a:r>
            <a:r>
              <a:rPr lang="en-US" altLang="zh-CN"/>
              <a:t>1650</a:t>
            </a:r>
            <a:r>
              <a:rPr lang="zh-CN" altLang="en-US"/>
              <a:t> </a:t>
            </a:r>
            <a:r>
              <a:rPr lang="en-US" altLang="zh-CN"/>
              <a:t>Li-ion</a:t>
            </a:r>
            <a:r>
              <a:rPr lang="zh-CN" altLang="en-US"/>
              <a:t> </a:t>
            </a:r>
            <a:r>
              <a:rPr lang="en-US" altLang="zh-CN"/>
              <a:t>Battery</a:t>
            </a:r>
            <a:r>
              <a:rPr lang="zh-CN" altLang="en-US"/>
              <a:t> *</a:t>
            </a:r>
            <a:r>
              <a:rPr lang="en-US" altLang="zh-CN"/>
              <a:t>N</a:t>
            </a:r>
            <a:r>
              <a:rPr lang="zh-CN" altLang="en-US"/>
              <a:t> </a:t>
            </a:r>
            <a:r>
              <a:rPr lang="en-US" altLang="zh-CN"/>
              <a:t>(array)</a:t>
            </a:r>
            <a:r>
              <a:rPr lang="zh-CN" altLang="en-US"/>
              <a:t> </a:t>
            </a:r>
            <a:endParaRPr lang="en-US" altLang="zh-CN"/>
          </a:p>
          <a:p>
            <a:pPr marL="285750" indent="-285750">
              <a:buFont typeface="Arial" panose="020B0604020202020204" pitchFamily="34" charset="0"/>
              <a:buChar char="•"/>
            </a:pP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6931244" y="4336130"/>
            <a:ext cx="3870106" cy="93149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70883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36221" t="-3108" r="18450" b="62331"/>
          <a:stretch/>
        </p:blipFill>
        <p:spPr>
          <a:xfrm>
            <a:off x="5875033" y="1689504"/>
            <a:ext cx="6072188" cy="4276934"/>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8" name="图片 7" descr="图片包含 图标&#10;&#10;描述已自动生成">
            <a:extLst>
              <a:ext uri="{FF2B5EF4-FFF2-40B4-BE49-F238E27FC236}">
                <a16:creationId xmlns:a16="http://schemas.microsoft.com/office/drawing/2014/main" id="{D745B273-20DD-5249-92EB-5A5D99B53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5" y="1415677"/>
            <a:ext cx="3587074" cy="4683125"/>
          </a:xfrm>
          <a:prstGeom prst="rect">
            <a:avLst/>
          </a:prstGeom>
        </p:spPr>
      </p:pic>
      <p:sp>
        <p:nvSpPr>
          <p:cNvPr id="9" name="左弧形箭头 8">
            <a:extLst>
              <a:ext uri="{FF2B5EF4-FFF2-40B4-BE49-F238E27FC236}">
                <a16:creationId xmlns:a16="http://schemas.microsoft.com/office/drawing/2014/main" id="{EAE4E8EC-6ABA-9846-B35F-29C80662FBFF}"/>
              </a:ext>
            </a:extLst>
          </p:cNvPr>
          <p:cNvSpPr/>
          <p:nvPr/>
        </p:nvSpPr>
        <p:spPr>
          <a:xfrm flipV="1">
            <a:off x="3128962" y="4286250"/>
            <a:ext cx="751512" cy="16130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C08A0FFC-0695-674F-8746-E809C38D8567}"/>
              </a:ext>
            </a:extLst>
          </p:cNvPr>
          <p:cNvSpPr txBox="1"/>
          <p:nvPr/>
        </p:nvSpPr>
        <p:spPr>
          <a:xfrm>
            <a:off x="3093502" y="3981608"/>
            <a:ext cx="2781531" cy="646331"/>
          </a:xfrm>
          <a:prstGeom prst="rect">
            <a:avLst/>
          </a:prstGeom>
          <a:noFill/>
        </p:spPr>
        <p:txBody>
          <a:bodyPr wrap="none" rtlCol="0">
            <a:spAutoFit/>
          </a:bodyPr>
          <a:lstStyle/>
          <a:p>
            <a:r>
              <a:rPr kumimoji="1" lang="en-US" altLang="zh-CN"/>
              <a:t>Yaw</a:t>
            </a:r>
            <a:r>
              <a:rPr kumimoji="1" lang="zh-CN" altLang="en-US"/>
              <a:t> </a:t>
            </a:r>
            <a:r>
              <a:rPr kumimoji="1" lang="en-US" altLang="zh-CN"/>
              <a:t>-</a:t>
            </a:r>
            <a:r>
              <a:rPr kumimoji="1" lang="zh-CN" altLang="en-US"/>
              <a:t> </a:t>
            </a:r>
            <a:r>
              <a:rPr lang="en-US" altLang="zh-CN"/>
              <a:t>Brushless DC motor</a:t>
            </a:r>
            <a:endParaRPr kumimoji="1" lang="zh-CN" altLang="en-US"/>
          </a:p>
          <a:p>
            <a:endParaRPr kumimoji="1" lang="zh-CN" altLang="en-US"/>
          </a:p>
        </p:txBody>
      </p:sp>
      <p:sp>
        <p:nvSpPr>
          <p:cNvPr id="15" name="左弧形箭头 14">
            <a:extLst>
              <a:ext uri="{FF2B5EF4-FFF2-40B4-BE49-F238E27FC236}">
                <a16:creationId xmlns:a16="http://schemas.microsoft.com/office/drawing/2014/main" id="{5573E10B-FDD9-AD4E-9E52-64096AEC0B9D}"/>
              </a:ext>
            </a:extLst>
          </p:cNvPr>
          <p:cNvSpPr/>
          <p:nvPr/>
        </p:nvSpPr>
        <p:spPr>
          <a:xfrm rot="16200000" flipV="1">
            <a:off x="1631612" y="1593675"/>
            <a:ext cx="914400" cy="15069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C7786E11-D48F-524A-BE89-B2314C96AC31}"/>
              </a:ext>
            </a:extLst>
          </p:cNvPr>
          <p:cNvSpPr txBox="1"/>
          <p:nvPr/>
        </p:nvSpPr>
        <p:spPr>
          <a:xfrm>
            <a:off x="2361571" y="1648229"/>
            <a:ext cx="1463862" cy="369332"/>
          </a:xfrm>
          <a:prstGeom prst="rect">
            <a:avLst/>
          </a:prstGeom>
          <a:noFill/>
        </p:spPr>
        <p:txBody>
          <a:bodyPr wrap="none" rtlCol="0">
            <a:spAutoFit/>
          </a:bodyPr>
          <a:lstStyle/>
          <a:p>
            <a:r>
              <a:rPr kumimoji="1" lang="en-US" altLang="zh-CN"/>
              <a:t>Pitch</a:t>
            </a:r>
            <a:r>
              <a:rPr kumimoji="1" lang="zh-CN" altLang="en-US"/>
              <a:t> </a:t>
            </a:r>
            <a:r>
              <a:rPr kumimoji="1" lang="en-US" altLang="zh-CN"/>
              <a:t>-</a:t>
            </a:r>
            <a:r>
              <a:rPr kumimoji="1" lang="zh-CN" altLang="en-US"/>
              <a:t> </a:t>
            </a:r>
            <a:r>
              <a:rPr kumimoji="1" lang="en-US" altLang="zh-CN"/>
              <a:t>Servo</a:t>
            </a:r>
            <a:endParaRPr kumimoji="1" lang="zh-CN" altLang="en-US"/>
          </a:p>
        </p:txBody>
      </p:sp>
      <p:sp>
        <p:nvSpPr>
          <p:cNvPr id="17" name="文本框 16">
            <a:extLst>
              <a:ext uri="{FF2B5EF4-FFF2-40B4-BE49-F238E27FC236}">
                <a16:creationId xmlns:a16="http://schemas.microsoft.com/office/drawing/2014/main" id="{F84F835D-61B1-2245-8E22-D57E26B2BE3D}"/>
              </a:ext>
            </a:extLst>
          </p:cNvPr>
          <p:cNvSpPr txBox="1"/>
          <p:nvPr/>
        </p:nvSpPr>
        <p:spPr>
          <a:xfrm>
            <a:off x="1010239" y="6098802"/>
            <a:ext cx="4166525" cy="369332"/>
          </a:xfrm>
          <a:prstGeom prst="rect">
            <a:avLst/>
          </a:prstGeom>
          <a:noFill/>
        </p:spPr>
        <p:txBody>
          <a:bodyPr wrap="none" rtlCol="0">
            <a:spAutoFit/>
          </a:bodyPr>
          <a:lstStyle/>
          <a:p>
            <a:r>
              <a:rPr lang="en-US" altLang="zh-CN"/>
              <a:t>Both motors can provide position return</a:t>
            </a:r>
            <a:endParaRPr kumimoji="1" lang="zh-CN" altLang="en-US"/>
          </a:p>
        </p:txBody>
      </p:sp>
      <p:sp>
        <p:nvSpPr>
          <p:cNvPr id="19" name="矩形 18">
            <a:extLst>
              <a:ext uri="{FF2B5EF4-FFF2-40B4-BE49-F238E27FC236}">
                <a16:creationId xmlns:a16="http://schemas.microsoft.com/office/drawing/2014/main" id="{61959F04-1B53-3B4D-A288-8B813E92534E}"/>
              </a:ext>
            </a:extLst>
          </p:cNvPr>
          <p:cNvSpPr/>
          <p:nvPr/>
        </p:nvSpPr>
        <p:spPr>
          <a:xfrm>
            <a:off x="8582024" y="2575343"/>
            <a:ext cx="2771776" cy="172943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8214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36DE687E-21BA-9642-ACE9-707E2652F7B2}"/>
              </a:ext>
            </a:extLst>
          </p:cNvPr>
          <p:cNvSpPr/>
          <p:nvPr/>
        </p:nvSpPr>
        <p:spPr>
          <a:xfrm>
            <a:off x="7515225" y="4471986"/>
            <a:ext cx="2528888" cy="2071689"/>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图标&#10;&#10;描述已自动生成">
            <a:extLst>
              <a:ext uri="{FF2B5EF4-FFF2-40B4-BE49-F238E27FC236}">
                <a16:creationId xmlns:a16="http://schemas.microsoft.com/office/drawing/2014/main" id="{2E38A0C6-8780-F54C-B689-7A00C366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1455737"/>
            <a:ext cx="2844800" cy="3251200"/>
          </a:xfrm>
          <a:prstGeom prst="rect">
            <a:avLst/>
          </a:prstGeom>
        </p:spPr>
      </p:pic>
      <p:pic>
        <p:nvPicPr>
          <p:cNvPr id="6" name="图片 5">
            <a:extLst>
              <a:ext uri="{FF2B5EF4-FFF2-40B4-BE49-F238E27FC236}">
                <a16:creationId xmlns:a16="http://schemas.microsoft.com/office/drawing/2014/main" id="{E2A421C4-0ACB-F144-9877-CC2EAA3D3D17}"/>
              </a:ext>
            </a:extLst>
          </p:cNvPr>
          <p:cNvPicPr>
            <a:picLocks noChangeAspect="1"/>
          </p:cNvPicPr>
          <p:nvPr/>
        </p:nvPicPr>
        <p:blipFill rotWithShape="1">
          <a:blip r:embed="rId5"/>
          <a:srcRect l="18031" t="18781" r="18125" b="24844"/>
          <a:stretch/>
        </p:blipFill>
        <p:spPr>
          <a:xfrm>
            <a:off x="3736788" y="2579969"/>
            <a:ext cx="1871662" cy="1652706"/>
          </a:xfrm>
          <a:prstGeom prst="rect">
            <a:avLst/>
          </a:prstGeom>
        </p:spPr>
      </p:pic>
      <p:sp>
        <p:nvSpPr>
          <p:cNvPr id="16" name="文本框 15">
            <a:extLst>
              <a:ext uri="{FF2B5EF4-FFF2-40B4-BE49-F238E27FC236}">
                <a16:creationId xmlns:a16="http://schemas.microsoft.com/office/drawing/2014/main" id="{AEC9EC98-C9AF-554E-86F2-744568F93667}"/>
              </a:ext>
            </a:extLst>
          </p:cNvPr>
          <p:cNvSpPr txBox="1"/>
          <p:nvPr/>
        </p:nvSpPr>
        <p:spPr>
          <a:xfrm>
            <a:off x="3711774" y="1690688"/>
            <a:ext cx="2443298" cy="923330"/>
          </a:xfrm>
          <a:prstGeom prst="rect">
            <a:avLst/>
          </a:prstGeom>
          <a:noFill/>
        </p:spPr>
        <p:txBody>
          <a:bodyPr wrap="none" rtlCol="0">
            <a:spAutoFit/>
          </a:bodyPr>
          <a:lstStyle/>
          <a:p>
            <a:r>
              <a:rPr kumimoji="1" lang="en-US" altLang="zh-CN"/>
              <a:t>GM6623</a:t>
            </a:r>
            <a:r>
              <a:rPr kumimoji="1" lang="zh-CN" altLang="en-US"/>
              <a:t> </a:t>
            </a:r>
            <a:r>
              <a:rPr kumimoji="1" lang="en-US" altLang="zh-CN"/>
              <a:t>gimbal</a:t>
            </a:r>
            <a:r>
              <a:rPr kumimoji="1" lang="zh-CN" altLang="en-US"/>
              <a:t> </a:t>
            </a:r>
            <a:r>
              <a:rPr kumimoji="1" lang="en-US" altLang="zh-CN"/>
              <a:t>motor</a:t>
            </a:r>
          </a:p>
          <a:p>
            <a:endParaRPr kumimoji="1" lang="en-US" altLang="zh-CN"/>
          </a:p>
          <a:p>
            <a:r>
              <a:rPr lang="en-US" altLang="zh-CN"/>
              <a:t>Controller Inside</a:t>
            </a:r>
            <a:endParaRPr kumimoji="1" lang="zh-CN" altLang="en-US"/>
          </a:p>
        </p:txBody>
      </p:sp>
      <p:sp>
        <p:nvSpPr>
          <p:cNvPr id="26" name="文本框 15">
            <a:extLst>
              <a:ext uri="{FF2B5EF4-FFF2-40B4-BE49-F238E27FC236}">
                <a16:creationId xmlns:a16="http://schemas.microsoft.com/office/drawing/2014/main" id="{B97F0936-3070-AE49-8A2A-A68565F4B042}"/>
              </a:ext>
            </a:extLst>
          </p:cNvPr>
          <p:cNvSpPr txBox="1"/>
          <p:nvPr/>
        </p:nvSpPr>
        <p:spPr>
          <a:xfrm>
            <a:off x="838200" y="4471986"/>
            <a:ext cx="4348163"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a:t>GM6623</a:t>
            </a:r>
            <a:r>
              <a:rPr kumimoji="1" lang="zh-CN" altLang="en-US" b="1"/>
              <a:t> </a:t>
            </a:r>
            <a:r>
              <a:rPr kumimoji="1" lang="en-US" altLang="zh-CN" b="1"/>
              <a:t>gimbal</a:t>
            </a:r>
            <a:r>
              <a:rPr kumimoji="1" lang="zh-CN" altLang="en-US" b="1"/>
              <a:t> </a:t>
            </a:r>
            <a:r>
              <a:rPr kumimoji="1" lang="en-US" altLang="zh-CN" b="1"/>
              <a:t>motor</a:t>
            </a:r>
          </a:p>
          <a:p>
            <a:pPr marL="285750" indent="-285750">
              <a:buFont typeface="Arial" panose="020B0604020202020204" pitchFamily="34" charset="0"/>
              <a:buChar char="•"/>
            </a:pPr>
            <a:r>
              <a:rPr lang="en-US" altLang="zh-CN"/>
              <a:t>Motor built-in position sensor, through CAN bus can get rotor position, rotor speed, motor temperature and other information</a:t>
            </a:r>
          </a:p>
          <a:p>
            <a:pPr marL="285750" indent="-285750">
              <a:buFont typeface="Arial" panose="020B0604020202020204" pitchFamily="34" charset="0"/>
              <a:buChar char="•"/>
            </a:pPr>
            <a:r>
              <a:rPr lang="en-US" altLang="zh-CN"/>
              <a:t>The driving shaft can absorb larger forces</a:t>
            </a:r>
            <a:endParaRPr kumimoji="1" lang="zh-CN" altLang="en-US"/>
          </a:p>
        </p:txBody>
      </p:sp>
    </p:spTree>
    <p:extLst>
      <p:ext uri="{BB962C8B-B14F-4D97-AF65-F5344CB8AC3E}">
        <p14:creationId xmlns:p14="http://schemas.microsoft.com/office/powerpoint/2010/main" val="3428652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8" name="矩形 7">
            <a:extLst>
              <a:ext uri="{FF2B5EF4-FFF2-40B4-BE49-F238E27FC236}">
                <a16:creationId xmlns:a16="http://schemas.microsoft.com/office/drawing/2014/main" id="{41B08335-1E83-684B-B5DF-7D1770DCC271}"/>
              </a:ext>
            </a:extLst>
          </p:cNvPr>
          <p:cNvSpPr/>
          <p:nvPr/>
        </p:nvSpPr>
        <p:spPr>
          <a:xfrm>
            <a:off x="6815138" y="3076947"/>
            <a:ext cx="4014787" cy="2066553"/>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香蕉, 标志, 话筒, 飞机&#10;&#10;描述已自动生成">
            <a:extLst>
              <a:ext uri="{FF2B5EF4-FFF2-40B4-BE49-F238E27FC236}">
                <a16:creationId xmlns:a16="http://schemas.microsoft.com/office/drawing/2014/main" id="{725333A1-C9B3-EB48-8243-0159CC49C94C}"/>
              </a:ext>
            </a:extLst>
          </p:cNvPr>
          <p:cNvPicPr>
            <a:picLocks noChangeAspect="1"/>
          </p:cNvPicPr>
          <p:nvPr/>
        </p:nvPicPr>
        <p:blipFill rotWithShape="1">
          <a:blip r:embed="rId4">
            <a:extLst>
              <a:ext uri="{28A0092B-C50C-407E-A947-70E740481C1C}">
                <a14:useLocalDpi xmlns:a14="http://schemas.microsoft.com/office/drawing/2010/main" val="0"/>
              </a:ext>
            </a:extLst>
          </a:blip>
          <a:srcRect t="10093" b="13766"/>
          <a:stretch/>
        </p:blipFill>
        <p:spPr>
          <a:xfrm>
            <a:off x="838200" y="1491642"/>
            <a:ext cx="2847975" cy="2168478"/>
          </a:xfrm>
          <a:prstGeom prst="rect">
            <a:avLst/>
          </a:prstGeom>
        </p:spPr>
      </p:pic>
      <p:pic>
        <p:nvPicPr>
          <p:cNvPr id="12" name="图片 11">
            <a:extLst>
              <a:ext uri="{FF2B5EF4-FFF2-40B4-BE49-F238E27FC236}">
                <a16:creationId xmlns:a16="http://schemas.microsoft.com/office/drawing/2014/main" id="{62556A4C-C9FD-2A4F-9277-1BBCED4F9C8E}"/>
              </a:ext>
            </a:extLst>
          </p:cNvPr>
          <p:cNvPicPr>
            <a:picLocks noChangeAspect="1"/>
          </p:cNvPicPr>
          <p:nvPr/>
        </p:nvPicPr>
        <p:blipFill rotWithShape="1">
          <a:blip r:embed="rId5"/>
          <a:srcRect l="9029" t="34791" r="9721" b="31366"/>
          <a:stretch/>
        </p:blipFill>
        <p:spPr>
          <a:xfrm>
            <a:off x="3747037" y="1744849"/>
            <a:ext cx="3068101" cy="1277937"/>
          </a:xfrm>
          <a:prstGeom prst="rect">
            <a:avLst/>
          </a:prstGeom>
        </p:spPr>
      </p:pic>
      <p:sp>
        <p:nvSpPr>
          <p:cNvPr id="16" name="文本框 15">
            <a:extLst>
              <a:ext uri="{FF2B5EF4-FFF2-40B4-BE49-F238E27FC236}">
                <a16:creationId xmlns:a16="http://schemas.microsoft.com/office/drawing/2014/main" id="{973BD814-9ED2-9945-950E-58DC57EAA3A6}"/>
              </a:ext>
            </a:extLst>
          </p:cNvPr>
          <p:cNvSpPr txBox="1"/>
          <p:nvPr/>
        </p:nvSpPr>
        <p:spPr>
          <a:xfrm>
            <a:off x="3747037" y="4063230"/>
            <a:ext cx="434816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Crossed roller bearing</a:t>
            </a:r>
            <a:r>
              <a:rPr lang="zh-CN" altLang="en-US"/>
              <a:t> </a:t>
            </a:r>
            <a:endParaRPr lang="en-US" altLang="zh-CN"/>
          </a:p>
          <a:p>
            <a:endParaRPr lang="en-US" altLang="zh-CN"/>
          </a:p>
          <a:p>
            <a:r>
              <a:rPr lang="en-US" altLang="zh-CN"/>
              <a:t>&amp;</a:t>
            </a:r>
            <a:r>
              <a:rPr lang="zh-CN" altLang="en-US"/>
              <a:t> </a:t>
            </a:r>
            <a:r>
              <a:rPr lang="en-US" altLang="zh-CN"/>
              <a:t>Flange</a:t>
            </a:r>
            <a:r>
              <a:rPr lang="zh-CN" altLang="en-US"/>
              <a:t> </a:t>
            </a:r>
            <a:endParaRPr lang="en-US" altLang="zh-CN"/>
          </a:p>
          <a:p>
            <a:endParaRPr lang="en-US" altLang="zh-CN"/>
          </a:p>
          <a:p>
            <a:r>
              <a:rPr lang="en-US" altLang="zh-CN"/>
              <a:t>&amp;</a:t>
            </a:r>
            <a:r>
              <a:rPr lang="en-US" altLang="zh-CN" err="1"/>
              <a:t>Eletric</a:t>
            </a:r>
            <a:r>
              <a:rPr lang="zh-CN" altLang="en-US"/>
              <a:t> </a:t>
            </a:r>
            <a:r>
              <a:rPr lang="en-US" altLang="zh-CN"/>
              <a:t>slip</a:t>
            </a:r>
            <a:r>
              <a:rPr lang="zh-CN" altLang="en-US"/>
              <a:t> </a:t>
            </a:r>
            <a:r>
              <a:rPr lang="en-US" altLang="zh-CN"/>
              <a:t>ring</a:t>
            </a:r>
          </a:p>
          <a:p>
            <a:pPr marL="285750" indent="-285750">
              <a:buFont typeface="Arial" panose="020B0604020202020204" pitchFamily="34" charset="0"/>
              <a:buChar char="•"/>
            </a:pPr>
            <a:endParaRPr kumimoji="1" lang="zh-CN" altLang="en-US"/>
          </a:p>
        </p:txBody>
      </p:sp>
      <p:pic>
        <p:nvPicPr>
          <p:cNvPr id="17" name="图片 16">
            <a:extLst>
              <a:ext uri="{FF2B5EF4-FFF2-40B4-BE49-F238E27FC236}">
                <a16:creationId xmlns:a16="http://schemas.microsoft.com/office/drawing/2014/main" id="{C9312755-AF75-7B4F-8244-5F849F95FD50}"/>
              </a:ext>
            </a:extLst>
          </p:cNvPr>
          <p:cNvPicPr>
            <a:picLocks noChangeAspect="1"/>
          </p:cNvPicPr>
          <p:nvPr/>
        </p:nvPicPr>
        <p:blipFill rotWithShape="1">
          <a:blip r:embed="rId6"/>
          <a:srcRect t="23305" b="43883"/>
          <a:stretch/>
        </p:blipFill>
        <p:spPr>
          <a:xfrm>
            <a:off x="838200" y="4258905"/>
            <a:ext cx="2835260" cy="2013307"/>
          </a:xfrm>
          <a:prstGeom prst="rect">
            <a:avLst/>
          </a:prstGeom>
        </p:spPr>
      </p:pic>
    </p:spTree>
    <p:extLst>
      <p:ext uri="{BB962C8B-B14F-4D97-AF65-F5344CB8AC3E}">
        <p14:creationId xmlns:p14="http://schemas.microsoft.com/office/powerpoint/2010/main" val="2860458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635E77DF-5E24-4744-8577-FA45C8005A9D}"/>
              </a:ext>
            </a:extLst>
          </p:cNvPr>
          <p:cNvSpPr/>
          <p:nvPr/>
        </p:nvSpPr>
        <p:spPr>
          <a:xfrm>
            <a:off x="8258175" y="1843088"/>
            <a:ext cx="1428750" cy="1042987"/>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桌子, 小, 不同, 显示器&#10;&#10;描述已自动生成">
            <a:extLst>
              <a:ext uri="{FF2B5EF4-FFF2-40B4-BE49-F238E27FC236}">
                <a16:creationId xmlns:a16="http://schemas.microsoft.com/office/drawing/2014/main" id="{524396CD-C2BB-784F-BB52-C0713497E4CF}"/>
              </a:ext>
            </a:extLst>
          </p:cNvPr>
          <p:cNvPicPr>
            <a:picLocks noChangeAspect="1"/>
          </p:cNvPicPr>
          <p:nvPr/>
        </p:nvPicPr>
        <p:blipFill rotWithShape="1">
          <a:blip r:embed="rId4">
            <a:extLst>
              <a:ext uri="{28A0092B-C50C-407E-A947-70E740481C1C}">
                <a14:useLocalDpi xmlns:a14="http://schemas.microsoft.com/office/drawing/2010/main" val="0"/>
              </a:ext>
            </a:extLst>
          </a:blip>
          <a:srcRect t="54811"/>
          <a:stretch/>
        </p:blipFill>
        <p:spPr>
          <a:xfrm>
            <a:off x="387090" y="1690688"/>
            <a:ext cx="5648985" cy="2552700"/>
          </a:xfrm>
          <a:prstGeom prst="rect">
            <a:avLst/>
          </a:prstGeom>
        </p:spPr>
      </p:pic>
      <p:sp>
        <p:nvSpPr>
          <p:cNvPr id="7" name="文本框 15">
            <a:extLst>
              <a:ext uri="{FF2B5EF4-FFF2-40B4-BE49-F238E27FC236}">
                <a16:creationId xmlns:a16="http://schemas.microsoft.com/office/drawing/2014/main" id="{3E903E98-5B93-3C4C-8DA6-22C54C233496}"/>
              </a:ext>
            </a:extLst>
          </p:cNvPr>
          <p:cNvSpPr txBox="1"/>
          <p:nvPr/>
        </p:nvSpPr>
        <p:spPr>
          <a:xfrm>
            <a:off x="838200" y="4486274"/>
            <a:ext cx="4348163"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err="1"/>
              <a:t>Dsservo</a:t>
            </a:r>
            <a:r>
              <a:rPr lang="zh-CN" altLang="en-US" b="1"/>
              <a:t> </a:t>
            </a:r>
            <a:r>
              <a:rPr lang="en-US" altLang="zh-CN" b="1"/>
              <a:t>Servo 360°</a:t>
            </a:r>
          </a:p>
          <a:p>
            <a:pPr marL="285750" indent="-285750">
              <a:buFont typeface="Arial" panose="020B0604020202020204" pitchFamily="34" charset="0"/>
              <a:buChar char="•"/>
            </a:pPr>
            <a:r>
              <a:rPr kumimoji="1" lang="en-US" altLang="zh-CN"/>
              <a:t>Digital</a:t>
            </a:r>
            <a:r>
              <a:rPr kumimoji="1" lang="zh-CN" altLang="en-US"/>
              <a:t> </a:t>
            </a:r>
            <a:r>
              <a:rPr lang="en-US" altLang="zh-CN"/>
              <a:t>servo</a:t>
            </a:r>
            <a:r>
              <a:rPr lang="zh-CN" altLang="en-US"/>
              <a:t> </a:t>
            </a:r>
            <a:r>
              <a:rPr lang="en-US" altLang="zh-CN"/>
              <a:t>–</a:t>
            </a:r>
            <a:r>
              <a:rPr lang="zh-CN" altLang="en-US"/>
              <a:t> </a:t>
            </a:r>
            <a:r>
              <a:rPr lang="en-US" altLang="zh-CN"/>
              <a:t>High</a:t>
            </a:r>
            <a:r>
              <a:rPr lang="zh-CN" altLang="en-US"/>
              <a:t> </a:t>
            </a:r>
            <a:r>
              <a:rPr lang="en-US" altLang="zh-CN"/>
              <a:t>accuracy</a:t>
            </a:r>
          </a:p>
          <a:p>
            <a:pPr marL="285750" indent="-285750">
              <a:buFont typeface="Arial" panose="020B0604020202020204" pitchFamily="34" charset="0"/>
              <a:buChar char="•"/>
            </a:pPr>
            <a:r>
              <a:rPr lang="en-US" altLang="zh-CN"/>
              <a:t>The servo control board</a:t>
            </a:r>
            <a:r>
              <a:rPr lang="zh-CN" altLang="en-US"/>
              <a:t> </a:t>
            </a:r>
            <a:r>
              <a:rPr lang="en-US" altLang="zh-CN"/>
              <a:t>inside is controlled by MCU</a:t>
            </a:r>
            <a:r>
              <a:rPr lang="zh-CN" altLang="en-US"/>
              <a:t> </a:t>
            </a:r>
            <a:r>
              <a:rPr lang="en-US" altLang="zh-CN"/>
              <a:t>--High stability</a:t>
            </a:r>
          </a:p>
          <a:p>
            <a:pPr marL="285750" indent="-285750">
              <a:buFont typeface="Arial" panose="020B0604020202020204" pitchFamily="34" charset="0"/>
              <a:buChar char="•"/>
            </a:pPr>
            <a:r>
              <a:rPr lang="en-US" altLang="zh-CN"/>
              <a:t>Given PWM pulse width at one time</a:t>
            </a:r>
            <a:r>
              <a:rPr lang="zh-CN" altLang="en-US"/>
              <a:t> </a:t>
            </a:r>
            <a:r>
              <a:rPr lang="en-US" altLang="zh-CN"/>
              <a:t>–</a:t>
            </a:r>
            <a:r>
              <a:rPr kumimoji="1" lang="en-US" altLang="zh-CN"/>
              <a:t>Low latency</a:t>
            </a:r>
            <a:endParaRPr kumimoji="1" lang="zh-CN" altLang="en-US"/>
          </a:p>
        </p:txBody>
      </p:sp>
    </p:spTree>
    <p:extLst>
      <p:ext uri="{BB962C8B-B14F-4D97-AF65-F5344CB8AC3E}">
        <p14:creationId xmlns:p14="http://schemas.microsoft.com/office/powerpoint/2010/main" val="21428425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Lighting</a:t>
            </a:r>
            <a:r>
              <a:rPr lang="zh-CN" altLang="en-US"/>
              <a:t> </a:t>
            </a:r>
            <a:r>
              <a:rPr lang="en-US" altLang="zh-CN"/>
              <a:t>Array</a:t>
            </a:r>
            <a:endParaRPr lang="zh-CN" altLang="en-US"/>
          </a:p>
        </p:txBody>
      </p:sp>
      <p:pic>
        <p:nvPicPr>
          <p:cNvPr id="4" name="图片 3">
            <a:extLst>
              <a:ext uri="{FF2B5EF4-FFF2-40B4-BE49-F238E27FC236}">
                <a16:creationId xmlns:a16="http://schemas.microsoft.com/office/drawing/2014/main" id="{A14C5D34-86AE-414D-BC99-74F4164E83B4}"/>
              </a:ext>
            </a:extLst>
          </p:cNvPr>
          <p:cNvPicPr>
            <a:picLocks noChangeAspect="1"/>
          </p:cNvPicPr>
          <p:nvPr/>
        </p:nvPicPr>
        <p:blipFill>
          <a:blip r:embed="rId3"/>
          <a:stretch>
            <a:fillRect/>
          </a:stretch>
        </p:blipFill>
        <p:spPr>
          <a:xfrm>
            <a:off x="5584964" y="759198"/>
            <a:ext cx="6607036" cy="6098802"/>
          </a:xfrm>
          <a:prstGeom prst="rect">
            <a:avLst/>
          </a:prstGeom>
        </p:spPr>
      </p:pic>
      <p:sp>
        <p:nvSpPr>
          <p:cNvPr id="5" name="矩形 4">
            <a:extLst>
              <a:ext uri="{FF2B5EF4-FFF2-40B4-BE49-F238E27FC236}">
                <a16:creationId xmlns:a16="http://schemas.microsoft.com/office/drawing/2014/main" id="{635E77DF-5E24-4744-8577-FA45C8005A9D}"/>
              </a:ext>
            </a:extLst>
          </p:cNvPr>
          <p:cNvSpPr/>
          <p:nvPr/>
        </p:nvSpPr>
        <p:spPr>
          <a:xfrm>
            <a:off x="8258175" y="1843088"/>
            <a:ext cx="1428750" cy="1042987"/>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5">
            <a:extLst>
              <a:ext uri="{FF2B5EF4-FFF2-40B4-BE49-F238E27FC236}">
                <a16:creationId xmlns:a16="http://schemas.microsoft.com/office/drawing/2014/main" id="{3E903E98-5B93-3C4C-8DA6-22C54C233496}"/>
              </a:ext>
            </a:extLst>
          </p:cNvPr>
          <p:cNvSpPr txBox="1"/>
          <p:nvPr/>
        </p:nvSpPr>
        <p:spPr>
          <a:xfrm>
            <a:off x="838201" y="4471986"/>
            <a:ext cx="4662348"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a:t>LED ws2812 RGB development</a:t>
            </a:r>
            <a:r>
              <a:rPr lang="zh-CN" altLang="en-US" b="1"/>
              <a:t> </a:t>
            </a:r>
            <a:r>
              <a:rPr lang="en-US" altLang="zh-CN" b="1" err="1"/>
              <a:t>borad</a:t>
            </a:r>
            <a:endParaRPr lang="en-US" altLang="zh-CN" b="1"/>
          </a:p>
          <a:p>
            <a:pPr marL="285750" indent="-285750">
              <a:buFont typeface="Arial" panose="020B0604020202020204" pitchFamily="34" charset="0"/>
              <a:buChar char="•"/>
            </a:pPr>
            <a:r>
              <a:rPr lang="en-US" altLang="zh-CN"/>
              <a:t>Receives RGB signals from the control center </a:t>
            </a:r>
          </a:p>
          <a:p>
            <a:pPr marL="285750" indent="-285750">
              <a:buFont typeface="Arial" panose="020B0604020202020204" pitchFamily="34" charset="0"/>
              <a:buChar char="•"/>
            </a:pPr>
            <a:r>
              <a:rPr lang="en-US" altLang="zh-CN"/>
              <a:t>The three primary colors of each pixel can achieve 256 levels of brightness display </a:t>
            </a:r>
          </a:p>
          <a:p>
            <a:pPr marL="285750" indent="-285750">
              <a:buFont typeface="Arial" panose="020B0604020202020204" pitchFamily="34" charset="0"/>
              <a:buChar char="•"/>
            </a:pPr>
            <a:r>
              <a:rPr lang="en-US" altLang="zh-CN"/>
              <a:t>Built-in signal shaping circuit ensures no distortion accumulation</a:t>
            </a:r>
            <a:endParaRPr kumimoji="1" lang="zh-CN" altLang="en-US"/>
          </a:p>
        </p:txBody>
      </p:sp>
      <p:pic>
        <p:nvPicPr>
          <p:cNvPr id="8" name="图片 7" descr="图片包含 游戏机, 键盘, 电脑&#10;&#10;描述已自动生成">
            <a:extLst>
              <a:ext uri="{FF2B5EF4-FFF2-40B4-BE49-F238E27FC236}">
                <a16:creationId xmlns:a16="http://schemas.microsoft.com/office/drawing/2014/main" id="{F0788D5D-B23D-AB44-AE79-973C0D9D4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97608"/>
            <a:ext cx="3522211" cy="2576934"/>
          </a:xfrm>
          <a:prstGeom prst="rect">
            <a:avLst/>
          </a:prstGeom>
        </p:spPr>
      </p:pic>
    </p:spTree>
    <p:extLst>
      <p:ext uri="{BB962C8B-B14F-4D97-AF65-F5344CB8AC3E}">
        <p14:creationId xmlns:p14="http://schemas.microsoft.com/office/powerpoint/2010/main" val="1049505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105650" y="4984750"/>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5D99469-1BC4-56E0-2BED-8B22F059F067}"/>
              </a:ext>
            </a:extLst>
          </p:cNvPr>
          <p:cNvSpPr>
            <a:spLocks noGrp="1"/>
          </p:cNvSpPr>
          <p:nvPr>
            <p:ph type="body" sz="half" idx="2"/>
          </p:nvPr>
        </p:nvSpPr>
        <p:spPr/>
        <p:txBody>
          <a:bodyPr vert="horz" lIns="91440" tIns="45720" rIns="91440" bIns="45720" rtlCol="0" anchor="t">
            <a:normAutofit/>
          </a:bodyPr>
          <a:lstStyle/>
          <a:p>
            <a:r>
              <a:rPr lang="zh-CN" altLang="en-US">
                <a:ea typeface="微软雅黑"/>
              </a:rPr>
              <a:t>The Joystick Subsystem consists of Controller (ESP32), Gyroscope (MPU6050), Button Array, and Power Subsystem.  </a:t>
            </a:r>
          </a:p>
          <a:p>
            <a:pPr marL="285750" indent="-285750">
              <a:buChar char="•"/>
            </a:pPr>
            <a:r>
              <a:rPr lang="zh-CN" altLang="en-US">
                <a:ea typeface="微软雅黑"/>
              </a:rPr>
              <a:t>Power Subsystem: empower ESP32, but need to make sure the voltage is stable.</a:t>
            </a:r>
            <a:endParaRPr lang="zh-CN" altLang="en-US"/>
          </a:p>
        </p:txBody>
      </p:sp>
    </p:spTree>
    <p:extLst>
      <p:ext uri="{BB962C8B-B14F-4D97-AF65-F5344CB8AC3E}">
        <p14:creationId xmlns:p14="http://schemas.microsoft.com/office/powerpoint/2010/main" val="2566902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3"/>
          <a:stretch>
            <a:fillRect/>
          </a:stretch>
        </p:blipFill>
        <p:spPr>
          <a:xfrm>
            <a:off x="-24256" y="-100858"/>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1</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869113" y="2967335"/>
            <a:ext cx="5710025" cy="923330"/>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54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Introduction</a:t>
            </a:r>
            <a:endParaRPr kumimoji="1" lang="en-US" sz="40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7362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105650" y="383857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24390636-585D-F344-CF3F-044C9DD71351}"/>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Button Array: The open or close determines the</a:t>
            </a:r>
            <a:r>
              <a:rPr lang="zh-CN" altLang="en-US">
                <a:ea typeface="等线"/>
              </a:rPr>
              <a:t> </a:t>
            </a:r>
            <a:r>
              <a:rPr lang="zh-CN">
                <a:ea typeface="等线"/>
              </a:rPr>
              <a:t>mode of our robot arm.</a:t>
            </a:r>
            <a:r>
              <a:rPr lang="en-US" altLang="zh-CN">
                <a:ea typeface="等线"/>
              </a:rPr>
              <a:t> For example, when the robot arms are </a:t>
            </a:r>
            <a:endParaRPr lang="en-US">
              <a:ea typeface="+mn-lt"/>
              <a:cs typeface="+mn-lt"/>
            </a:endParaRPr>
          </a:p>
        </p:txBody>
      </p:sp>
      <p:pic>
        <p:nvPicPr>
          <p:cNvPr id="5" name="图片 4" descr="图表, 图示, 直方图&#10;&#10;描述已自动生成">
            <a:extLst>
              <a:ext uri="{FF2B5EF4-FFF2-40B4-BE49-F238E27FC236}">
                <a16:creationId xmlns:a16="http://schemas.microsoft.com/office/drawing/2014/main" id="{8926C6D7-9A72-4C2B-9C48-5873169E0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777" y="2899015"/>
            <a:ext cx="4000847" cy="3383573"/>
          </a:xfrm>
          <a:prstGeom prst="rect">
            <a:avLst/>
          </a:prstGeom>
        </p:spPr>
      </p:pic>
    </p:spTree>
    <p:extLst>
      <p:ext uri="{BB962C8B-B14F-4D97-AF65-F5344CB8AC3E}">
        <p14:creationId xmlns:p14="http://schemas.microsoft.com/office/powerpoint/2010/main" val="19851408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Gyroscope: Get the X, Y, Z coordinates and store</a:t>
            </a:r>
            <a:r>
              <a:rPr lang="zh-CN" altLang="en-US">
                <a:ea typeface="等线"/>
              </a:rPr>
              <a:t> </a:t>
            </a:r>
            <a:r>
              <a:rPr lang="zh-CN">
                <a:ea typeface="等线"/>
              </a:rPr>
              <a:t>them into a specific address of I2C bus</a:t>
            </a:r>
            <a:r>
              <a:rPr lang="en-US" altLang="zh-CN">
                <a:ea typeface="等线"/>
              </a:rPr>
              <a:t> to ESP32</a:t>
            </a:r>
            <a:r>
              <a:rPr lang="zh-CN">
                <a:ea typeface="等线"/>
              </a:rPr>
              <a:t>. </a:t>
            </a:r>
            <a:endParaRPr lang="en-US">
              <a:ea typeface="+mn-lt"/>
              <a:cs typeface="+mn-lt"/>
            </a:endParaRPr>
          </a:p>
          <a:p>
            <a:endParaRPr lang="zh-CN">
              <a:ea typeface="+mn-lt"/>
              <a:cs typeface="+mn-lt"/>
            </a:endParaRPr>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6" name="矩形 5">
            <a:extLst>
              <a:ext uri="{FF2B5EF4-FFF2-40B4-BE49-F238E27FC236}">
                <a16:creationId xmlns:a16="http://schemas.microsoft.com/office/drawing/2014/main" id="{B3187FD7-CD4A-4934-9AC8-EC9B204E2E37}"/>
              </a:ext>
            </a:extLst>
          </p:cNvPr>
          <p:cNvSpPr/>
          <p:nvPr/>
        </p:nvSpPr>
        <p:spPr>
          <a:xfrm>
            <a:off x="7105650" y="268287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1333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zh-CN">
                <a:ea typeface="等线"/>
              </a:rPr>
              <a:t>Controller: Send data to dynamic subsystem via</a:t>
            </a:r>
            <a:r>
              <a:rPr lang="zh-CN" altLang="en-US">
                <a:ea typeface="等线"/>
              </a:rPr>
              <a:t> </a:t>
            </a:r>
            <a:r>
              <a:rPr lang="zh-CN">
                <a:ea typeface="等线"/>
              </a:rPr>
              <a:t>WIFI. Read constantly from the assigned address</a:t>
            </a:r>
            <a:r>
              <a:rPr lang="zh-CN" altLang="en-US">
                <a:ea typeface="等线"/>
              </a:rPr>
              <a:t> </a:t>
            </a:r>
            <a:r>
              <a:rPr lang="zh-CN">
                <a:ea typeface="等线"/>
              </a:rPr>
              <a:t>where MPU6050 stores its value via I2C bus. </a:t>
            </a:r>
            <a:endParaRPr lang="en-US">
              <a:ea typeface="+mn-lt"/>
              <a:cs typeface="+mn-lt"/>
            </a:endParaRPr>
          </a:p>
          <a:p>
            <a:endParaRPr lang="zh-CN">
              <a:ea typeface="+mn-lt"/>
              <a:cs typeface="+mn-lt"/>
            </a:endParaRPr>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p:txBody>
          <a:bodyPr/>
          <a:lstStyle/>
          <a:p>
            <a:r>
              <a:rPr lang="zh-CN" altLang="en-US">
                <a:ea typeface="微软雅黑"/>
              </a:rPr>
              <a:t>Joystick System</a:t>
            </a:r>
            <a:endParaRPr lang="zh-CN" altLang="en-US"/>
          </a:p>
        </p:txBody>
      </p:sp>
      <p:pic>
        <p:nvPicPr>
          <p:cNvPr id="7" name="内容占位符 12" descr="图形用户界面, 应用程序&#10;&#10;描述已自动生成">
            <a:extLst>
              <a:ext uri="{FF2B5EF4-FFF2-40B4-BE49-F238E27FC236}">
                <a16:creationId xmlns:a16="http://schemas.microsoft.com/office/drawing/2014/main" id="{129FD904-2584-4A30-924B-F30FB9C9D1E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7895" t="37935" b="77"/>
          <a:stretch/>
        </p:blipFill>
        <p:spPr>
          <a:xfrm>
            <a:off x="6934200" y="765175"/>
            <a:ext cx="3649662" cy="5517413"/>
          </a:xfrm>
          <a:prstGeom prst="rect">
            <a:avLst/>
          </a:prstGeom>
        </p:spPr>
      </p:pic>
      <p:sp>
        <p:nvSpPr>
          <p:cNvPr id="2" name="矩形 1">
            <a:extLst>
              <a:ext uri="{FF2B5EF4-FFF2-40B4-BE49-F238E27FC236}">
                <a16:creationId xmlns:a16="http://schemas.microsoft.com/office/drawing/2014/main" id="{39571A15-795C-42C5-ABD4-1921AA2C456F}"/>
              </a:ext>
            </a:extLst>
          </p:cNvPr>
          <p:cNvSpPr/>
          <p:nvPr/>
        </p:nvSpPr>
        <p:spPr>
          <a:xfrm>
            <a:off x="7096790" y="1543715"/>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1866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dirty="0"/>
              <a:t>A central computation platform that handle all the computational  heavy process</a:t>
            </a:r>
          </a:p>
          <a:p>
            <a:endParaRPr lang="en-US" altLang="zh-CN" dirty="0"/>
          </a:p>
          <a:p>
            <a:pPr marL="285750" indent="-285750">
              <a:buFont typeface="Arial" panose="020B0604020202020204" pitchFamily="34" charset="0"/>
              <a:buChar char="•"/>
            </a:pPr>
            <a:r>
              <a:rPr lang="en-US" altLang="zh-CN" dirty="0"/>
              <a:t>Hardware Support Subsystem</a:t>
            </a:r>
          </a:p>
          <a:p>
            <a:pPr marL="742950" lvl="1" indent="-285750">
              <a:buFont typeface="Arial" panose="020B0604020202020204" pitchFamily="34" charset="0"/>
              <a:buChar char="•"/>
            </a:pPr>
            <a:r>
              <a:rPr lang="en-US" altLang="zh-CN" dirty="0"/>
              <a:t>Power support</a:t>
            </a:r>
          </a:p>
          <a:p>
            <a:pPr marL="742950" lvl="1" indent="-285750">
              <a:buFont typeface="Arial" panose="020B0604020202020204" pitchFamily="34" charset="0"/>
              <a:buChar char="•"/>
            </a:pPr>
            <a:r>
              <a:rPr lang="en-US" altLang="zh-CN" dirty="0"/>
              <a:t>Network card support </a:t>
            </a:r>
            <a:r>
              <a:rPr lang="en-US" altLang="zh-CN" b="1" dirty="0"/>
              <a:t>802.11n IEEE WLAN standard</a:t>
            </a:r>
          </a:p>
          <a:p>
            <a:pPr lvl="1"/>
            <a:r>
              <a:rPr lang="en-US" altLang="zh-CN" b="1" dirty="0"/>
              <a:t>	</a:t>
            </a:r>
            <a:r>
              <a:rPr lang="en-US" altLang="zh-CN" dirty="0"/>
              <a:t>(Known as </a:t>
            </a:r>
            <a:r>
              <a:rPr lang="en-US" altLang="zh-CN" b="1" dirty="0" err="1"/>
              <a:t>WiFi</a:t>
            </a:r>
            <a:r>
              <a:rPr lang="en-US" altLang="zh-CN" dirty="0"/>
              <a:t>)</a:t>
            </a:r>
          </a:p>
          <a:p>
            <a:pPr marL="285750" indent="-285750">
              <a:buFont typeface="Arial" panose="020B0604020202020204" pitchFamily="34" charset="0"/>
              <a:buChar char="•"/>
            </a:pPr>
            <a:r>
              <a:rPr lang="en-US" altLang="zh-CN" dirty="0"/>
              <a:t>Music Analysis Subsystem</a:t>
            </a:r>
          </a:p>
          <a:p>
            <a:pPr marL="285750" indent="-285750">
              <a:buFont typeface="Arial" panose="020B0604020202020204" pitchFamily="34" charset="0"/>
              <a:buChar char="•"/>
            </a:pPr>
            <a:r>
              <a:rPr lang="en-US" altLang="zh-CN" dirty="0"/>
              <a:t>Dynamic Subsystem</a:t>
            </a:r>
          </a:p>
          <a:p>
            <a:pPr marL="285750" indent="-285750">
              <a:buFont typeface="Arial" panose="020B0604020202020204" pitchFamily="34" charset="0"/>
              <a:buChar char="•"/>
            </a:pPr>
            <a:r>
              <a:rPr lang="en-US" altLang="zh-CN" dirty="0"/>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Central Server</a:t>
            </a:r>
            <a:endParaRPr lang="zh-CN" altLang="en-US" dirty="0"/>
          </a:p>
        </p:txBody>
      </p:sp>
      <p:sp>
        <p:nvSpPr>
          <p:cNvPr id="5" name="矩形 4">
            <a:extLst>
              <a:ext uri="{FF2B5EF4-FFF2-40B4-BE49-F238E27FC236}">
                <a16:creationId xmlns:a16="http://schemas.microsoft.com/office/drawing/2014/main" id="{583E9060-B745-4F51-AB97-9A393BB26774}"/>
              </a:ext>
            </a:extLst>
          </p:cNvPr>
          <p:cNvSpPr/>
          <p:nvPr/>
        </p:nvSpPr>
        <p:spPr>
          <a:xfrm>
            <a:off x="6461413" y="4345419"/>
            <a:ext cx="2266951" cy="1667453"/>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6771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6932468" y="2364219"/>
            <a:ext cx="4419744" cy="287972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This service is implemented using Python, involving basic signal process and music information retrieval.</a:t>
            </a:r>
          </a:p>
          <a:p>
            <a:pPr marL="285750" indent="-285750">
              <a:buFont typeface="Arial" panose="020B0604020202020204" pitchFamily="34" charset="0"/>
              <a:buChar char="•"/>
            </a:pPr>
            <a:r>
              <a:rPr lang="en-US" altLang="zh-CN" dirty="0"/>
              <a:t>The algorithm maps the latent information of the music to the color sequence of the lights</a:t>
            </a:r>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5891256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79673" y="4786745"/>
            <a:ext cx="4163292" cy="36714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endParaRPr lang="en-US" altLang="zh-CN" dirty="0"/>
          </a:p>
          <a:p>
            <a:endParaRPr lang="en-US" altLang="zh-CN" dirty="0"/>
          </a:p>
        </p:txBody>
      </p:sp>
    </p:spTree>
    <p:extLst>
      <p:ext uri="{BB962C8B-B14F-4D97-AF65-F5344CB8AC3E}">
        <p14:creationId xmlns:p14="http://schemas.microsoft.com/office/powerpoint/2010/main" val="976229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79673" y="4786745"/>
            <a:ext cx="4163292" cy="36714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endParaRPr lang="en-US" altLang="zh-CN" dirty="0"/>
          </a:p>
        </p:txBody>
      </p:sp>
    </p:spTree>
    <p:extLst>
      <p:ext uri="{BB962C8B-B14F-4D97-AF65-F5344CB8AC3E}">
        <p14:creationId xmlns:p14="http://schemas.microsoft.com/office/powerpoint/2010/main" val="1901638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838199" y="759198"/>
            <a:ext cx="10514013" cy="931490"/>
          </a:xfrm>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9497291" y="3851565"/>
            <a:ext cx="1018309"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endParaRPr lang="en-US" altLang="zh-CN" dirty="0"/>
          </a:p>
        </p:txBody>
      </p:sp>
    </p:spTree>
    <p:extLst>
      <p:ext uri="{BB962C8B-B14F-4D97-AF65-F5344CB8AC3E}">
        <p14:creationId xmlns:p14="http://schemas.microsoft.com/office/powerpoint/2010/main" val="3698454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8319654" y="3858493"/>
            <a:ext cx="1052946"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endParaRPr lang="en-US" altLang="zh-CN" dirty="0"/>
          </a:p>
        </p:txBody>
      </p:sp>
    </p:spTree>
    <p:extLst>
      <p:ext uri="{BB962C8B-B14F-4D97-AF65-F5344CB8AC3E}">
        <p14:creationId xmlns:p14="http://schemas.microsoft.com/office/powerpoint/2010/main" val="3284723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148079" y="3858493"/>
            <a:ext cx="1052946" cy="588818"/>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spTree>
    <p:extLst>
      <p:ext uri="{BB962C8B-B14F-4D97-AF65-F5344CB8AC3E}">
        <p14:creationId xmlns:p14="http://schemas.microsoft.com/office/powerpoint/2010/main" val="1653939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What is Stage Lighting System (SLS)?</a:t>
            </a:r>
            <a:endParaRPr lang="zh-CN" altLang="en-US" dirty="0"/>
          </a:p>
        </p:txBody>
      </p:sp>
      <p:pic>
        <p:nvPicPr>
          <p:cNvPr id="1026" name="Picture 2">
            <a:extLst>
              <a:ext uri="{FF2B5EF4-FFF2-40B4-BE49-F238E27FC236}">
                <a16:creationId xmlns:a16="http://schemas.microsoft.com/office/drawing/2014/main" id="{246C1CFE-AE20-447A-86F0-424E84675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127" y="1539688"/>
            <a:ext cx="5729745" cy="463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來源圖片">
            <a:extLst>
              <a:ext uri="{FF2B5EF4-FFF2-40B4-BE49-F238E27FC236}">
                <a16:creationId xmlns:a16="http://schemas.microsoft.com/office/drawing/2014/main" id="{012B67D8-651A-4B5B-88B7-02D798E78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90" y="680269"/>
            <a:ext cx="5346930" cy="3561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來源圖片">
            <a:extLst>
              <a:ext uri="{FF2B5EF4-FFF2-40B4-BE49-F238E27FC236}">
                <a16:creationId xmlns:a16="http://schemas.microsoft.com/office/drawing/2014/main" id="{1408CE09-B728-446F-AF2B-5917AEED1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080" y="2527449"/>
            <a:ext cx="6160330" cy="40242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來源圖片">
            <a:extLst>
              <a:ext uri="{FF2B5EF4-FFF2-40B4-BE49-F238E27FC236}">
                <a16:creationId xmlns:a16="http://schemas.microsoft.com/office/drawing/2014/main" id="{904A4CE4-6D09-4B8C-8973-6156C16AA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1225" y="760753"/>
            <a:ext cx="6348622" cy="423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577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7DFA6E9B-4DD9-46EE-9D2C-4727BF38EC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22" r="1822"/>
          <a:stretch>
            <a:fillRect/>
          </a:stretch>
        </p:blipFill>
        <p:spPr>
          <a:xfrm>
            <a:off x="5478446" y="1120155"/>
            <a:ext cx="5981680" cy="4617689"/>
          </a:xfr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6114423" y="3518318"/>
            <a:ext cx="5364126" cy="193659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9" name="图片 8">
            <a:extLst>
              <a:ext uri="{FF2B5EF4-FFF2-40B4-BE49-F238E27FC236}">
                <a16:creationId xmlns:a16="http://schemas.microsoft.com/office/drawing/2014/main" id="{096C888A-C19A-4511-9B34-DF0B14ABFC9A}"/>
              </a:ext>
            </a:extLst>
          </p:cNvPr>
          <p:cNvPicPr>
            <a:picLocks noChangeAspect="1"/>
          </p:cNvPicPr>
          <p:nvPr/>
        </p:nvPicPr>
        <p:blipFill>
          <a:blip r:embed="rId4"/>
          <a:stretch>
            <a:fillRect/>
          </a:stretch>
        </p:blipFill>
        <p:spPr>
          <a:xfrm>
            <a:off x="5903556" y="5871196"/>
            <a:ext cx="5550948" cy="335639"/>
          </a:xfrm>
          <a:prstGeom prst="rect">
            <a:avLst/>
          </a:prstGeom>
        </p:spPr>
      </p:pic>
      <p:pic>
        <p:nvPicPr>
          <p:cNvPr id="12" name="图片 11">
            <a:extLst>
              <a:ext uri="{FF2B5EF4-FFF2-40B4-BE49-F238E27FC236}">
                <a16:creationId xmlns:a16="http://schemas.microsoft.com/office/drawing/2014/main" id="{CBCF6BDF-4BF2-43AC-9431-2EBEF2F2A685}"/>
              </a:ext>
            </a:extLst>
          </p:cNvPr>
          <p:cNvPicPr>
            <a:picLocks noChangeAspect="1"/>
          </p:cNvPicPr>
          <p:nvPr/>
        </p:nvPicPr>
        <p:blipFill>
          <a:blip r:embed="rId5"/>
          <a:stretch>
            <a:fillRect/>
          </a:stretch>
        </p:blipFill>
        <p:spPr>
          <a:xfrm>
            <a:off x="1190721" y="4486616"/>
            <a:ext cx="3298152" cy="757848"/>
          </a:xfrm>
          <a:prstGeom prst="rect">
            <a:avLst/>
          </a:prstGeom>
        </p:spPr>
      </p:pic>
      <p:pic>
        <p:nvPicPr>
          <p:cNvPr id="15" name="图片 14">
            <a:extLst>
              <a:ext uri="{FF2B5EF4-FFF2-40B4-BE49-F238E27FC236}">
                <a16:creationId xmlns:a16="http://schemas.microsoft.com/office/drawing/2014/main" id="{3F1BC0F1-BFF5-42F9-A8A8-EC0137117108}"/>
              </a:ext>
            </a:extLst>
          </p:cNvPr>
          <p:cNvPicPr>
            <a:picLocks noChangeAspect="1"/>
          </p:cNvPicPr>
          <p:nvPr/>
        </p:nvPicPr>
        <p:blipFill>
          <a:blip r:embed="rId6"/>
          <a:stretch>
            <a:fillRect/>
          </a:stretch>
        </p:blipFill>
        <p:spPr>
          <a:xfrm>
            <a:off x="1377757" y="5158540"/>
            <a:ext cx="2750897" cy="656177"/>
          </a:xfrm>
          <a:prstGeom prst="rect">
            <a:avLst/>
          </a:prstGeom>
        </p:spPr>
      </p:pic>
      <p:pic>
        <p:nvPicPr>
          <p:cNvPr id="17" name="图片 16">
            <a:extLst>
              <a:ext uri="{FF2B5EF4-FFF2-40B4-BE49-F238E27FC236}">
                <a16:creationId xmlns:a16="http://schemas.microsoft.com/office/drawing/2014/main" id="{7CC71047-E2E0-497E-99EE-D9C09B60C1A3}"/>
              </a:ext>
            </a:extLst>
          </p:cNvPr>
          <p:cNvPicPr>
            <a:picLocks noChangeAspect="1"/>
          </p:cNvPicPr>
          <p:nvPr/>
        </p:nvPicPr>
        <p:blipFill>
          <a:blip r:embed="rId7"/>
          <a:stretch>
            <a:fillRect/>
          </a:stretch>
        </p:blipFill>
        <p:spPr>
          <a:xfrm>
            <a:off x="1722737" y="5842425"/>
            <a:ext cx="2234119" cy="615857"/>
          </a:xfrm>
          <a:prstGeom prst="rect">
            <a:avLst/>
          </a:prstGeom>
        </p:spPr>
      </p:pic>
    </p:spTree>
    <p:extLst>
      <p:ext uri="{BB962C8B-B14F-4D97-AF65-F5344CB8AC3E}">
        <p14:creationId xmlns:p14="http://schemas.microsoft.com/office/powerpoint/2010/main" val="2189169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8" name="图片 7">
            <a:extLst>
              <a:ext uri="{FF2B5EF4-FFF2-40B4-BE49-F238E27FC236}">
                <a16:creationId xmlns:a16="http://schemas.microsoft.com/office/drawing/2014/main" id="{20CF569F-605B-42B4-A786-D36E2FEAE576}"/>
              </a:ext>
            </a:extLst>
          </p:cNvPr>
          <p:cNvPicPr>
            <a:picLocks noChangeAspect="1"/>
          </p:cNvPicPr>
          <p:nvPr/>
        </p:nvPicPr>
        <p:blipFill>
          <a:blip r:embed="rId3"/>
          <a:stretch>
            <a:fillRect/>
          </a:stretch>
        </p:blipFill>
        <p:spPr>
          <a:xfrm>
            <a:off x="5045931" y="2382982"/>
            <a:ext cx="6822418" cy="2382037"/>
          </a:xfrm>
          <a:prstGeom prst="rect">
            <a:avLst/>
          </a:prstGeom>
        </p:spPr>
      </p:pic>
      <p:pic>
        <p:nvPicPr>
          <p:cNvPr id="13" name="图片 12">
            <a:extLst>
              <a:ext uri="{FF2B5EF4-FFF2-40B4-BE49-F238E27FC236}">
                <a16:creationId xmlns:a16="http://schemas.microsoft.com/office/drawing/2014/main" id="{9CAA73BD-E97D-4834-8089-4FC944B934A8}"/>
              </a:ext>
            </a:extLst>
          </p:cNvPr>
          <p:cNvPicPr>
            <a:picLocks noChangeAspect="1"/>
          </p:cNvPicPr>
          <p:nvPr/>
        </p:nvPicPr>
        <p:blipFill>
          <a:blip r:embed="rId4"/>
          <a:stretch>
            <a:fillRect/>
          </a:stretch>
        </p:blipFill>
        <p:spPr>
          <a:xfrm>
            <a:off x="7645119" y="4979331"/>
            <a:ext cx="1866027" cy="846377"/>
          </a:xfrm>
          <a:prstGeom prst="rect">
            <a:avLst/>
          </a:prstGeom>
        </p:spPr>
      </p:pic>
    </p:spTree>
    <p:extLst>
      <p:ext uri="{BB962C8B-B14F-4D97-AF65-F5344CB8AC3E}">
        <p14:creationId xmlns:p14="http://schemas.microsoft.com/office/powerpoint/2010/main" val="332080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endParaRPr lang="en-US" altLang="zh-CN" dirty="0"/>
          </a:p>
        </p:txBody>
      </p:sp>
      <p:pic>
        <p:nvPicPr>
          <p:cNvPr id="3" name="图片 2">
            <a:extLst>
              <a:ext uri="{FF2B5EF4-FFF2-40B4-BE49-F238E27FC236}">
                <a16:creationId xmlns:a16="http://schemas.microsoft.com/office/drawing/2014/main" id="{2BC83B55-2A41-4D3C-8FAE-2919847FF29E}"/>
              </a:ext>
            </a:extLst>
          </p:cNvPr>
          <p:cNvPicPr>
            <a:picLocks noChangeAspect="1"/>
          </p:cNvPicPr>
          <p:nvPr/>
        </p:nvPicPr>
        <p:blipFill>
          <a:blip r:embed="rId3"/>
          <a:stretch>
            <a:fillRect/>
          </a:stretch>
        </p:blipFill>
        <p:spPr>
          <a:xfrm>
            <a:off x="5862983" y="3814772"/>
            <a:ext cx="5490817" cy="2598581"/>
          </a:xfrm>
          <a:prstGeom prst="rect">
            <a:avLst/>
          </a:prstGeom>
        </p:spPr>
      </p:pic>
      <p:pic>
        <p:nvPicPr>
          <p:cNvPr id="5" name="图片 4">
            <a:extLst>
              <a:ext uri="{FF2B5EF4-FFF2-40B4-BE49-F238E27FC236}">
                <a16:creationId xmlns:a16="http://schemas.microsoft.com/office/drawing/2014/main" id="{F5B0398E-B4B2-4B7A-AE5B-33163E9D992C}"/>
              </a:ext>
            </a:extLst>
          </p:cNvPr>
          <p:cNvPicPr>
            <a:picLocks noChangeAspect="1"/>
          </p:cNvPicPr>
          <p:nvPr/>
        </p:nvPicPr>
        <p:blipFill>
          <a:blip r:embed="rId4"/>
          <a:stretch>
            <a:fillRect/>
          </a:stretch>
        </p:blipFill>
        <p:spPr>
          <a:xfrm>
            <a:off x="1058320" y="4906245"/>
            <a:ext cx="3840813" cy="754445"/>
          </a:xfrm>
          <a:prstGeom prst="rect">
            <a:avLst/>
          </a:prstGeom>
        </p:spPr>
      </p:pic>
      <p:pic>
        <p:nvPicPr>
          <p:cNvPr id="9" name="图片 8">
            <a:extLst>
              <a:ext uri="{FF2B5EF4-FFF2-40B4-BE49-F238E27FC236}">
                <a16:creationId xmlns:a16="http://schemas.microsoft.com/office/drawing/2014/main" id="{72263415-CF03-46B3-8EED-2D3988AB3BA6}"/>
              </a:ext>
            </a:extLst>
          </p:cNvPr>
          <p:cNvPicPr>
            <a:picLocks noChangeAspect="1"/>
          </p:cNvPicPr>
          <p:nvPr/>
        </p:nvPicPr>
        <p:blipFill>
          <a:blip r:embed="rId5"/>
          <a:stretch>
            <a:fillRect/>
          </a:stretch>
        </p:blipFill>
        <p:spPr>
          <a:xfrm>
            <a:off x="7494512" y="751424"/>
            <a:ext cx="2227758" cy="2855530"/>
          </a:xfrm>
          <a:prstGeom prst="rect">
            <a:avLst/>
          </a:prstGeom>
        </p:spPr>
      </p:pic>
    </p:spTree>
    <p:extLst>
      <p:ext uri="{BB962C8B-B14F-4D97-AF65-F5344CB8AC3E}">
        <p14:creationId xmlns:p14="http://schemas.microsoft.com/office/powerpoint/2010/main" val="5615872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46244" r="62694" b="28131"/>
          <a:stretch/>
        </p:blipFill>
        <p:spPr>
          <a:xfrm>
            <a:off x="5426471" y="1989668"/>
            <a:ext cx="6423664" cy="345474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7044169" y="2930239"/>
            <a:ext cx="4184939" cy="346361"/>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spTree>
    <p:extLst>
      <p:ext uri="{BB962C8B-B14F-4D97-AF65-F5344CB8AC3E}">
        <p14:creationId xmlns:p14="http://schemas.microsoft.com/office/powerpoint/2010/main" val="1569697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3" name="图片 2">
            <a:extLst>
              <a:ext uri="{FF2B5EF4-FFF2-40B4-BE49-F238E27FC236}">
                <a16:creationId xmlns:a16="http://schemas.microsoft.com/office/drawing/2014/main" id="{2B8EF913-2944-4DBC-98D4-8DFABC973ADA}"/>
              </a:ext>
            </a:extLst>
          </p:cNvPr>
          <p:cNvPicPr>
            <a:picLocks noChangeAspect="1"/>
          </p:cNvPicPr>
          <p:nvPr/>
        </p:nvPicPr>
        <p:blipFill>
          <a:blip r:embed="rId3"/>
          <a:stretch>
            <a:fillRect/>
          </a:stretch>
        </p:blipFill>
        <p:spPr>
          <a:xfrm>
            <a:off x="7286086" y="4871876"/>
            <a:ext cx="2644369" cy="1226926"/>
          </a:xfrm>
          <a:prstGeom prst="rect">
            <a:avLst/>
          </a:prstGeom>
        </p:spPr>
      </p:pic>
      <p:sp>
        <p:nvSpPr>
          <p:cNvPr id="11" name="文本占位符 13">
            <a:extLst>
              <a:ext uri="{FF2B5EF4-FFF2-40B4-BE49-F238E27FC236}">
                <a16:creationId xmlns:a16="http://schemas.microsoft.com/office/drawing/2014/main" id="{D1C4380F-B954-4954-83D7-C035EA235CE6}"/>
              </a:ext>
            </a:extLst>
          </p:cNvPr>
          <p:cNvSpPr txBox="1">
            <a:spLocks/>
          </p:cNvSpPr>
          <p:nvPr/>
        </p:nvSpPr>
        <p:spPr>
          <a:xfrm>
            <a:off x="6858000" y="4376042"/>
            <a:ext cx="3614447" cy="39513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sz="2400" dirty="0"/>
              <a:t>HSV model: hue(0~360°)</a:t>
            </a:r>
            <a:endParaRPr lang="en-US" altLang="zh-CN" dirty="0"/>
          </a:p>
        </p:txBody>
      </p:sp>
      <p:pic>
        <p:nvPicPr>
          <p:cNvPr id="14" name="图片 13">
            <a:extLst>
              <a:ext uri="{FF2B5EF4-FFF2-40B4-BE49-F238E27FC236}">
                <a16:creationId xmlns:a16="http://schemas.microsoft.com/office/drawing/2014/main" id="{841F64C4-CC34-4E94-B405-8ABD9A5E52B3}"/>
              </a:ext>
            </a:extLst>
          </p:cNvPr>
          <p:cNvPicPr>
            <a:picLocks noChangeAspect="1"/>
          </p:cNvPicPr>
          <p:nvPr/>
        </p:nvPicPr>
        <p:blipFill>
          <a:blip r:embed="rId4"/>
          <a:stretch>
            <a:fillRect/>
          </a:stretch>
        </p:blipFill>
        <p:spPr>
          <a:xfrm>
            <a:off x="6567056" y="1158105"/>
            <a:ext cx="4082431" cy="3016599"/>
          </a:xfrm>
          <a:prstGeom prst="rect">
            <a:avLst/>
          </a:prstGeom>
        </p:spPr>
      </p:pic>
    </p:spTree>
    <p:extLst>
      <p:ext uri="{BB962C8B-B14F-4D97-AF65-F5344CB8AC3E}">
        <p14:creationId xmlns:p14="http://schemas.microsoft.com/office/powerpoint/2010/main" val="3093237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4" name="图片 3">
            <a:extLst>
              <a:ext uri="{FF2B5EF4-FFF2-40B4-BE49-F238E27FC236}">
                <a16:creationId xmlns:a16="http://schemas.microsoft.com/office/drawing/2014/main" id="{60879F05-9B72-4D60-8EB8-645709520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655" y="602671"/>
            <a:ext cx="3013363" cy="6167747"/>
          </a:xfrm>
          <a:prstGeom prst="rect">
            <a:avLst/>
          </a:prstGeom>
        </p:spPr>
      </p:pic>
    </p:spTree>
    <p:extLst>
      <p:ext uri="{BB962C8B-B14F-4D97-AF65-F5344CB8AC3E}">
        <p14:creationId xmlns:p14="http://schemas.microsoft.com/office/powerpoint/2010/main" val="15971369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7737BB-C48C-44B7-A61F-8784088F5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026" y="517963"/>
            <a:ext cx="6396410" cy="6396410"/>
          </a:xfrm>
          <a:prstGeom prst="rect">
            <a:avLst/>
          </a:prstGeom>
        </p:spPr>
      </p:pic>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Music Analysis </a:t>
            </a:r>
            <a:r>
              <a:rPr lang="en-US" altLang="zh-CN"/>
              <a:t>Subsystem</a:t>
            </a:r>
            <a:endParaRPr lang="zh-CN" altLang="en-US" dirty="0"/>
          </a:p>
        </p:txBody>
      </p:sp>
      <p:sp>
        <p:nvSpPr>
          <p:cNvPr id="5" name="矩形 4">
            <a:extLst>
              <a:ext uri="{FF2B5EF4-FFF2-40B4-BE49-F238E27FC236}">
                <a16:creationId xmlns:a16="http://schemas.microsoft.com/office/drawing/2014/main" id="{81FB419C-9CB1-4D90-BC7F-FB1CC7BF0755}"/>
              </a:ext>
            </a:extLst>
          </p:cNvPr>
          <p:cNvSpPr/>
          <p:nvPr/>
        </p:nvSpPr>
        <p:spPr>
          <a:xfrm>
            <a:off x="5956790" y="4717474"/>
            <a:ext cx="5397010" cy="155863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3">
            <a:extLst>
              <a:ext uri="{FF2B5EF4-FFF2-40B4-BE49-F238E27FC236}">
                <a16:creationId xmlns:a16="http://schemas.microsoft.com/office/drawing/2014/main" id="{809C6574-00E8-4984-A0EE-76BF886BE8D7}"/>
              </a:ext>
            </a:extLst>
          </p:cNvPr>
          <p:cNvSpPr>
            <a:spLocks noGrp="1"/>
          </p:cNvSpPr>
          <p:nvPr>
            <p:ph type="body" sz="half" idx="2"/>
          </p:nvPr>
        </p:nvSpPr>
        <p:spPr>
          <a:xfrm>
            <a:off x="888280" y="1870508"/>
            <a:ext cx="4736666" cy="4060825"/>
          </a:xfrm>
        </p:spPr>
        <p:txBody>
          <a:bodyPr/>
          <a:lstStyle/>
          <a:p>
            <a:r>
              <a:rPr lang="en-US" altLang="zh-CN" sz="2400" dirty="0"/>
              <a:t>An Software Service that Generates Light Color Sequence</a:t>
            </a:r>
          </a:p>
          <a:p>
            <a:endParaRPr lang="en-US" altLang="zh-CN" dirty="0"/>
          </a:p>
          <a:p>
            <a:pPr marL="285750" indent="-285750">
              <a:buFont typeface="Arial" panose="020B0604020202020204" pitchFamily="34" charset="0"/>
              <a:buChar char="•"/>
            </a:pPr>
            <a:r>
              <a:rPr lang="en-US" altLang="zh-CN" dirty="0"/>
              <a:t>The music input is sampled at 22050Hz.</a:t>
            </a:r>
          </a:p>
          <a:p>
            <a:pPr marL="285750" indent="-285750">
              <a:buFont typeface="Arial" panose="020B0604020202020204" pitchFamily="34" charset="0"/>
              <a:buChar char="•"/>
            </a:pPr>
            <a:r>
              <a:rPr lang="en-US" altLang="zh-CN" dirty="0"/>
              <a:t>Music Feature Analysis</a:t>
            </a:r>
          </a:p>
          <a:p>
            <a:pPr marL="742950" lvl="1" indent="-285750">
              <a:buFont typeface="Arial" panose="020B0604020202020204" pitchFamily="34" charset="0"/>
              <a:buChar char="•"/>
            </a:pPr>
            <a:r>
              <a:rPr lang="en-US" altLang="zh-CN" dirty="0"/>
              <a:t>Tempo detection / Beat tracking</a:t>
            </a:r>
          </a:p>
          <a:p>
            <a:pPr marL="742950" lvl="1" indent="-285750">
              <a:buFont typeface="Arial" panose="020B0604020202020204" pitchFamily="34" charset="0"/>
              <a:buChar char="•"/>
            </a:pPr>
            <a:r>
              <a:rPr lang="en-US" altLang="zh-CN" dirty="0"/>
              <a:t>Intensity detection</a:t>
            </a:r>
          </a:p>
          <a:p>
            <a:pPr marL="742950" lvl="1" indent="-285750">
              <a:buFont typeface="Arial" panose="020B0604020202020204" pitchFamily="34" charset="0"/>
              <a:buChar char="•"/>
            </a:pPr>
            <a:r>
              <a:rPr lang="en-US" altLang="zh-CN" dirty="0"/>
              <a:t>Waveform smoothing / filtering</a:t>
            </a:r>
          </a:p>
          <a:p>
            <a:pPr marL="285750" indent="-285750">
              <a:buFont typeface="Arial" panose="020B0604020202020204" pitchFamily="34" charset="0"/>
              <a:buChar char="•"/>
            </a:pPr>
            <a:r>
              <a:rPr lang="en-US" altLang="zh-CN" dirty="0"/>
              <a:t>Color Sequence Synthesis</a:t>
            </a:r>
          </a:p>
          <a:p>
            <a:pPr marL="742950" lvl="1" indent="-285750">
              <a:buFont typeface="Arial" panose="020B0604020202020204" pitchFamily="34" charset="0"/>
              <a:buChar char="•"/>
            </a:pPr>
            <a:r>
              <a:rPr lang="en-US" altLang="zh-CN" dirty="0"/>
              <a:t>Heuristic Formula</a:t>
            </a:r>
          </a:p>
          <a:p>
            <a:endParaRPr lang="en-US" altLang="zh-CN" dirty="0"/>
          </a:p>
        </p:txBody>
      </p:sp>
      <p:pic>
        <p:nvPicPr>
          <p:cNvPr id="3" name="图片 2">
            <a:extLst>
              <a:ext uri="{FF2B5EF4-FFF2-40B4-BE49-F238E27FC236}">
                <a16:creationId xmlns:a16="http://schemas.microsoft.com/office/drawing/2014/main" id="{2B8EF913-2944-4DBC-98D4-8DFABC973ADA}"/>
              </a:ext>
            </a:extLst>
          </p:cNvPr>
          <p:cNvPicPr>
            <a:picLocks noChangeAspect="1"/>
          </p:cNvPicPr>
          <p:nvPr/>
        </p:nvPicPr>
        <p:blipFill>
          <a:blip r:embed="rId4"/>
          <a:stretch>
            <a:fillRect/>
          </a:stretch>
        </p:blipFill>
        <p:spPr>
          <a:xfrm>
            <a:off x="1220124" y="5156956"/>
            <a:ext cx="2644369" cy="1226926"/>
          </a:xfrm>
          <a:prstGeom prst="rect">
            <a:avLst/>
          </a:prstGeom>
        </p:spPr>
      </p:pic>
    </p:spTree>
    <p:extLst>
      <p:ext uri="{BB962C8B-B14F-4D97-AF65-F5344CB8AC3E}">
        <p14:creationId xmlns:p14="http://schemas.microsoft.com/office/powerpoint/2010/main" val="1497764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b="1"/>
              <a:t>A central computation platform that handle all the computational  heavy process</a:t>
            </a:r>
          </a:p>
          <a:p>
            <a:endParaRPr lang="en-US" altLang="zh-CN"/>
          </a:p>
          <a:p>
            <a:pPr marL="285750" indent="-285750">
              <a:buFont typeface="Arial" panose="020B0604020202020204" pitchFamily="34" charset="0"/>
              <a:buChar char="•"/>
            </a:pPr>
            <a:r>
              <a:rPr lang="en-US" altLang="zh-CN"/>
              <a:t>Hardware Support Subsystem</a:t>
            </a:r>
          </a:p>
          <a:p>
            <a:pPr marL="742950" lvl="1" indent="-285750">
              <a:buFont typeface="Arial" panose="020B0604020202020204" pitchFamily="34" charset="0"/>
              <a:buChar char="•"/>
            </a:pPr>
            <a:r>
              <a:rPr lang="en-US" altLang="zh-CN"/>
              <a:t>Power support</a:t>
            </a:r>
          </a:p>
          <a:p>
            <a:pPr marL="742950" lvl="1" indent="-285750">
              <a:buFont typeface="Arial" panose="020B0604020202020204" pitchFamily="34" charset="0"/>
              <a:buChar char="•"/>
            </a:pPr>
            <a:r>
              <a:rPr lang="en-US" altLang="zh-CN"/>
              <a:t>Network card support </a:t>
            </a:r>
            <a:r>
              <a:rPr lang="en-US" altLang="zh-CN" b="1"/>
              <a:t>802.11n IEEE WLAN standard</a:t>
            </a:r>
          </a:p>
          <a:p>
            <a:pPr lvl="1"/>
            <a:r>
              <a:rPr lang="en-US" altLang="zh-CN" b="1"/>
              <a:t>	</a:t>
            </a:r>
            <a:r>
              <a:rPr lang="en-US" altLang="zh-CN"/>
              <a:t>(Known as </a:t>
            </a:r>
            <a:r>
              <a:rPr lang="en-US" altLang="zh-CN" b="1" err="1"/>
              <a:t>WiFi</a:t>
            </a:r>
            <a:r>
              <a:rPr lang="en-US" altLang="zh-CN"/>
              <a:t>)</a:t>
            </a:r>
          </a:p>
          <a:p>
            <a:pPr marL="285750" indent="-285750">
              <a:buFont typeface="Arial" panose="020B0604020202020204" pitchFamily="34" charset="0"/>
              <a:buChar char="•"/>
            </a:pPr>
            <a:r>
              <a:rPr lang="en-US" altLang="zh-CN"/>
              <a:t>Music Analysis Subsystem</a:t>
            </a:r>
          </a:p>
          <a:p>
            <a:pPr marL="285750" indent="-285750">
              <a:buFont typeface="Arial" panose="020B0604020202020204" pitchFamily="34" charset="0"/>
              <a:buChar char="•"/>
            </a:pPr>
            <a:r>
              <a:rPr lang="en-US" altLang="zh-CN"/>
              <a:t>Dynamic Subsystem</a:t>
            </a:r>
          </a:p>
          <a:p>
            <a:pPr marL="285750" indent="-285750">
              <a:buFont typeface="Arial" panose="020B0604020202020204" pitchFamily="34" charset="0"/>
              <a:buChar char="•"/>
            </a:pPr>
            <a:r>
              <a:rPr lang="en-US" altLang="zh-CN"/>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Central Server</a:t>
            </a:r>
            <a:endParaRPr lang="zh-CN" altLang="en-US"/>
          </a:p>
        </p:txBody>
      </p:sp>
    </p:spTree>
    <p:extLst>
      <p:ext uri="{BB962C8B-B14F-4D97-AF65-F5344CB8AC3E}">
        <p14:creationId xmlns:p14="http://schemas.microsoft.com/office/powerpoint/2010/main" val="2406277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39145" r="4356" b="-1457"/>
          <a:stretch/>
        </p:blipFill>
        <p:spPr>
          <a:xfrm>
            <a:off x="5696806" y="1808164"/>
            <a:ext cx="5655407" cy="4512170"/>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a:t>Receive posture data from joystick system via communication system.</a:t>
            </a:r>
          </a:p>
          <a:p>
            <a:endParaRPr lang="en-US" altLang="zh-CN"/>
          </a:p>
          <a:p>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rot="586258">
            <a:off x="8193622" y="2412417"/>
            <a:ext cx="902895" cy="3904242"/>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13">
            <a:extLst>
              <a:ext uri="{FF2B5EF4-FFF2-40B4-BE49-F238E27FC236}">
                <a16:creationId xmlns:a16="http://schemas.microsoft.com/office/drawing/2014/main" id="{2263EB82-B4CF-4C6E-9C5C-530DEF6EA099}"/>
              </a:ext>
            </a:extLst>
          </p:cNvPr>
          <p:cNvSpPr txBox="1">
            <a:spLocks/>
          </p:cNvSpPr>
          <p:nvPr/>
        </p:nvSpPr>
        <p:spPr>
          <a:xfrm>
            <a:off x="993936" y="2743200"/>
            <a:ext cx="4032134" cy="3031779"/>
          </a:xfrm>
          <a:prstGeom prst="rect">
            <a:avLst/>
          </a:prstGeom>
          <a:solidFill>
            <a:schemeClr val="tx1">
              <a:lumMod val="75000"/>
              <a:lumOff val="25000"/>
            </a:schemeClr>
          </a:solidFill>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timestamp</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 </a:t>
            </a:r>
            <a:r>
              <a:rPr lang="es-ES" altLang="zh-CN" sz="1400" b="0">
                <a:solidFill>
                  <a:srgbClr val="AB9DF2"/>
                </a:solidFill>
                <a:effectLst/>
                <a:latin typeface="MesloLGS NF" panose="020B0609030804020204" pitchFamily="49" charset="0"/>
              </a:rPr>
              <a:t>1648145593.9729125</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x</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y</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a:p>
            <a:r>
              <a:rPr lang="es-ES" altLang="zh-CN" sz="1400" b="0">
                <a:solidFill>
                  <a:srgbClr val="FCFCFA"/>
                </a:solidFill>
                <a:effectLst/>
                <a:latin typeface="MesloLGS NF" panose="020B0609030804020204" pitchFamily="49" charset="0"/>
              </a:rPr>
              <a:t>    </a:t>
            </a:r>
            <a:r>
              <a:rPr lang="es-ES" altLang="zh-CN" sz="1400" b="0">
                <a:solidFill>
                  <a:srgbClr val="939293"/>
                </a:solidFill>
                <a:effectLst/>
                <a:latin typeface="MesloLGS NF" panose="020B0609030804020204" pitchFamily="49" charset="0"/>
              </a:rPr>
              <a:t>"</a:t>
            </a:r>
            <a:r>
              <a:rPr lang="es-ES" altLang="zh-CN" sz="1400" b="0">
                <a:solidFill>
                  <a:srgbClr val="FCFCFA"/>
                </a:solidFill>
                <a:effectLst/>
                <a:latin typeface="MesloLGS NF" panose="020B0609030804020204" pitchFamily="49" charset="0"/>
              </a:rPr>
              <a:t>z</a:t>
            </a:r>
            <a:r>
              <a:rPr lang="es-ES" altLang="zh-CN" sz="1400" b="0">
                <a:solidFill>
                  <a:srgbClr val="939293"/>
                </a:solidFill>
                <a:effectLst/>
                <a:latin typeface="MesloLGS NF" panose="020B0609030804020204" pitchFamily="49" charset="0"/>
              </a:rPr>
              <a:t>":</a:t>
            </a:r>
            <a:r>
              <a:rPr lang="es-ES" altLang="zh-CN" sz="1400" b="0">
                <a:solidFill>
                  <a:srgbClr val="AB9DF2"/>
                </a:solidFill>
                <a:effectLst/>
                <a:latin typeface="MesloLGS NF" panose="020B0609030804020204" pitchFamily="49" charset="0"/>
              </a:rPr>
              <a:t>120</a:t>
            </a:r>
            <a:endParaRPr lang="es-ES" altLang="zh-CN" sz="1400" b="0">
              <a:solidFill>
                <a:srgbClr val="FCFCFA"/>
              </a:solidFill>
              <a:effectLst/>
              <a:latin typeface="MesloLGS NF" panose="020B0609030804020204" pitchFamily="49" charset="0"/>
            </a:endParaRP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p>
          <a:p>
            <a:r>
              <a:rPr lang="es-ES" altLang="zh-CN" sz="1400" b="0">
                <a:solidFill>
                  <a:srgbClr val="939293"/>
                </a:solidFill>
                <a:effectLst/>
                <a:latin typeface="MesloLGS NF" panose="020B0609030804020204" pitchFamily="49" charset="0"/>
              </a:rPr>
              <a:t>{...},</a:t>
            </a:r>
            <a:endParaRPr lang="es-ES" altLang="zh-CN" sz="1400" b="0">
              <a:solidFill>
                <a:srgbClr val="FCFCFA"/>
              </a:solidFill>
              <a:effectLst/>
              <a:latin typeface="MesloLGS NF" panose="020B0609030804020204" pitchFamily="49" charset="0"/>
            </a:endParaRPr>
          </a:p>
        </p:txBody>
      </p:sp>
    </p:spTree>
    <p:extLst>
      <p:ext uri="{BB962C8B-B14F-4D97-AF65-F5344CB8AC3E}">
        <p14:creationId xmlns:p14="http://schemas.microsoft.com/office/powerpoint/2010/main" val="9294733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1046841"/>
          </a:xfrm>
        </p:spPr>
        <p:txBody>
          <a:bodyPr>
            <a:normAutofit/>
          </a:bodyPr>
          <a:lstStyle/>
          <a:p>
            <a:r>
              <a:rPr lang="en-US" altLang="zh-CN"/>
              <a:t>The accident in communication may cause </a:t>
            </a:r>
            <a:r>
              <a:rPr lang="en-US" altLang="zh-CN" b="1"/>
              <a:t>lost package or wrong data</a:t>
            </a:r>
            <a:r>
              <a:rPr lang="en-US" altLang="zh-CN"/>
              <a:t>. Aroused DJ may also wave the joystick too quick for the sensor to detect and for the arm to follow.</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081113" y="4052620"/>
            <a:ext cx="870509" cy="52669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See the source image">
            <a:extLst>
              <a:ext uri="{FF2B5EF4-FFF2-40B4-BE49-F238E27FC236}">
                <a16:creationId xmlns:a16="http://schemas.microsoft.com/office/drawing/2014/main" id="{3E611B67-8FAF-465B-B22A-926274E61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27" y="2855004"/>
            <a:ext cx="2561407" cy="19100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26D2D5C4-2F1C-4E38-97A5-1E203DF05C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602" y="2855004"/>
            <a:ext cx="1910079" cy="191007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53DD731-57FE-477D-A544-EE21C297592E}"/>
              </a:ext>
            </a:extLst>
          </p:cNvPr>
          <p:cNvSpPr txBox="1"/>
          <p:nvPr/>
        </p:nvSpPr>
        <p:spPr>
          <a:xfrm>
            <a:off x="2013499" y="4816566"/>
            <a:ext cx="502061" cy="369332"/>
          </a:xfrm>
          <a:prstGeom prst="rect">
            <a:avLst/>
          </a:prstGeom>
          <a:noFill/>
        </p:spPr>
        <p:txBody>
          <a:bodyPr wrap="none" rtlCol="0">
            <a:spAutoFit/>
          </a:bodyPr>
          <a:lstStyle/>
          <a:p>
            <a:r>
              <a:rPr lang="zh-CN" altLang="en-US"/>
              <a:t>✔️</a:t>
            </a:r>
          </a:p>
        </p:txBody>
      </p:sp>
      <p:sp>
        <p:nvSpPr>
          <p:cNvPr id="15" name="文本框 14">
            <a:extLst>
              <a:ext uri="{FF2B5EF4-FFF2-40B4-BE49-F238E27FC236}">
                <a16:creationId xmlns:a16="http://schemas.microsoft.com/office/drawing/2014/main" id="{263D27B3-A5F7-4708-AD66-EC16E14CDBB6}"/>
              </a:ext>
            </a:extLst>
          </p:cNvPr>
          <p:cNvSpPr txBox="1"/>
          <p:nvPr/>
        </p:nvSpPr>
        <p:spPr>
          <a:xfrm>
            <a:off x="4612610" y="4816566"/>
            <a:ext cx="502061" cy="369332"/>
          </a:xfrm>
          <a:prstGeom prst="rect">
            <a:avLst/>
          </a:prstGeom>
          <a:noFill/>
        </p:spPr>
        <p:txBody>
          <a:bodyPr wrap="none" rtlCol="0">
            <a:spAutoFit/>
          </a:bodyPr>
          <a:lstStyle/>
          <a:p>
            <a:r>
              <a:rPr lang="zh-CN" altLang="en-US"/>
              <a:t>❌</a:t>
            </a:r>
          </a:p>
        </p:txBody>
      </p:sp>
      <p:pic>
        <p:nvPicPr>
          <p:cNvPr id="4" name="图片 3">
            <a:extLst>
              <a:ext uri="{FF2B5EF4-FFF2-40B4-BE49-F238E27FC236}">
                <a16:creationId xmlns:a16="http://schemas.microsoft.com/office/drawing/2014/main" id="{B41C2EEF-385E-488E-8780-3C76072C1330}"/>
              </a:ext>
            </a:extLst>
          </p:cNvPr>
          <p:cNvPicPr>
            <a:picLocks noChangeAspect="1"/>
          </p:cNvPicPr>
          <p:nvPr/>
        </p:nvPicPr>
        <p:blipFill>
          <a:blip r:embed="rId6"/>
          <a:stretch>
            <a:fillRect/>
          </a:stretch>
        </p:blipFill>
        <p:spPr>
          <a:xfrm>
            <a:off x="2217702" y="2534755"/>
            <a:ext cx="2335009" cy="1575812"/>
          </a:xfrm>
          <a:prstGeom prst="rect">
            <a:avLst/>
          </a:prstGeom>
        </p:spPr>
      </p:pic>
      <p:sp>
        <p:nvSpPr>
          <p:cNvPr id="16" name="文本占位符 13">
            <a:extLst>
              <a:ext uri="{FF2B5EF4-FFF2-40B4-BE49-F238E27FC236}">
                <a16:creationId xmlns:a16="http://schemas.microsoft.com/office/drawing/2014/main" id="{3CA3BA22-5C09-4126-95D7-9A493BD016D8}"/>
              </a:ext>
            </a:extLst>
          </p:cNvPr>
          <p:cNvSpPr txBox="1">
            <a:spLocks/>
          </p:cNvSpPr>
          <p:nvPr/>
        </p:nvSpPr>
        <p:spPr>
          <a:xfrm>
            <a:off x="839788" y="5338890"/>
            <a:ext cx="5256211" cy="86188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ltLang="zh-CN"/>
              <a:t>Missing or wrong data point may cause unpredictable behavior of lighting array. </a:t>
            </a:r>
          </a:p>
          <a:p>
            <a:r>
              <a:rPr lang="en-US" altLang="zh-CN" b="1"/>
              <a:t>Kalman filter algorithm </a:t>
            </a:r>
            <a:r>
              <a:rPr lang="en-US" altLang="zh-CN"/>
              <a:t>is used for smoothing the waveform.</a:t>
            </a:r>
          </a:p>
        </p:txBody>
      </p:sp>
    </p:spTree>
    <p:extLst>
      <p:ext uri="{BB962C8B-B14F-4D97-AF65-F5344CB8AC3E}">
        <p14:creationId xmlns:p14="http://schemas.microsoft.com/office/powerpoint/2010/main" val="39846214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What is the </a:t>
            </a:r>
            <a:r>
              <a:rPr lang="en-US" altLang="zh-CN" dirty="0">
                <a:latin typeface="微软雅黑" panose="020B0503020204020204" pitchFamily="34" charset="-122"/>
              </a:rPr>
              <a:t>Problems</a:t>
            </a:r>
            <a:r>
              <a:rPr lang="en-US" altLang="zh-CN" dirty="0"/>
              <a:t> under Smaller and Amateur Circumstances?</a:t>
            </a:r>
            <a:endParaRPr lang="zh-CN" altLang="en-US" dirty="0"/>
          </a:p>
        </p:txBody>
      </p:sp>
      <p:sp>
        <p:nvSpPr>
          <p:cNvPr id="7" name="标题 5">
            <a:extLst>
              <a:ext uri="{FF2B5EF4-FFF2-40B4-BE49-F238E27FC236}">
                <a16:creationId xmlns:a16="http://schemas.microsoft.com/office/drawing/2014/main" id="{E4CC691E-5492-478E-85AD-9677763ABEA9}"/>
              </a:ext>
            </a:extLst>
          </p:cNvPr>
          <p:cNvSpPr txBox="1">
            <a:spLocks/>
          </p:cNvSpPr>
          <p:nvPr/>
        </p:nvSpPr>
        <p:spPr>
          <a:xfrm>
            <a:off x="1442001" y="1425994"/>
            <a:ext cx="7092399" cy="2059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200000"/>
              </a:lnSpc>
              <a:buFont typeface="Arial" panose="020B0604020202020204" pitchFamily="34" charset="0"/>
              <a:buChar char="•"/>
            </a:pPr>
            <a:r>
              <a:rPr lang="en-US" altLang="zh-CN" sz="2000" b="0" dirty="0">
                <a:solidFill>
                  <a:schemeClr val="tx1"/>
                </a:solidFill>
              </a:rPr>
              <a:t>It’s too </a:t>
            </a:r>
            <a:r>
              <a:rPr lang="en-US" altLang="zh-CN" sz="2000" b="0" dirty="0">
                <a:solidFill>
                  <a:schemeClr val="tx1"/>
                </a:solidFill>
                <a:latin typeface="微软雅黑" panose="020B0503020204020204" pitchFamily="34" charset="-122"/>
              </a:rPr>
              <a:t>Unwieldy</a:t>
            </a:r>
          </a:p>
          <a:p>
            <a:pPr marL="342900" indent="-342900">
              <a:lnSpc>
                <a:spcPct val="200000"/>
              </a:lnSpc>
              <a:buFont typeface="Arial" panose="020B0604020202020204" pitchFamily="34" charset="0"/>
              <a:buChar char="•"/>
            </a:pPr>
            <a:r>
              <a:rPr lang="en-US" altLang="zh-CN" sz="2000" b="0" dirty="0">
                <a:solidFill>
                  <a:schemeClr val="tx1"/>
                </a:solidFill>
              </a:rPr>
              <a:t>It’s </a:t>
            </a:r>
            <a:r>
              <a:rPr lang="en-US" altLang="zh-CN" sz="2000" b="0" dirty="0">
                <a:solidFill>
                  <a:schemeClr val="tx1"/>
                </a:solidFill>
                <a:latin typeface="微软雅黑" panose="020B0503020204020204" pitchFamily="34" charset="-122"/>
              </a:rPr>
              <a:t>difficult</a:t>
            </a:r>
            <a:r>
              <a:rPr lang="en-US" altLang="zh-CN" sz="2000" b="0" dirty="0">
                <a:solidFill>
                  <a:schemeClr val="tx1"/>
                </a:solidFill>
              </a:rPr>
              <a:t> to operate</a:t>
            </a:r>
          </a:p>
          <a:p>
            <a:pPr marL="342900" indent="-342900">
              <a:lnSpc>
                <a:spcPct val="200000"/>
              </a:lnSpc>
              <a:buFont typeface="Arial" panose="020B0604020202020204" pitchFamily="34" charset="0"/>
              <a:buChar char="•"/>
            </a:pPr>
            <a:r>
              <a:rPr lang="en-US" altLang="zh-CN" sz="2000" b="0" dirty="0">
                <a:solidFill>
                  <a:schemeClr val="tx1"/>
                </a:solidFill>
              </a:rPr>
              <a:t>It lacks </a:t>
            </a:r>
            <a:r>
              <a:rPr lang="en-US" altLang="zh-CN" sz="2000" b="0" dirty="0">
                <a:solidFill>
                  <a:schemeClr val="tx1"/>
                </a:solidFill>
                <a:latin typeface="微软雅黑" panose="020B0503020204020204" pitchFamily="34" charset="-122"/>
              </a:rPr>
              <a:t>liveness</a:t>
            </a:r>
            <a:endParaRPr lang="zh-CN" altLang="en-US" sz="2000" b="0" dirty="0">
              <a:solidFill>
                <a:schemeClr val="tx1"/>
              </a:solidFill>
              <a:latin typeface="微软雅黑" panose="020B0503020204020204" pitchFamily="34" charset="-122"/>
            </a:endParaRPr>
          </a:p>
        </p:txBody>
      </p:sp>
    </p:spTree>
    <p:extLst>
      <p:ext uri="{BB962C8B-B14F-4D97-AF65-F5344CB8AC3E}">
        <p14:creationId xmlns:p14="http://schemas.microsoft.com/office/powerpoint/2010/main" val="1701216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a:t>The workspace (range of reachable space of arm) is limited by the physical structure. </a:t>
            </a:r>
          </a:p>
          <a:p>
            <a:r>
              <a:rPr lang="en-US" altLang="zh-CN"/>
              <a:t>Certain unreachable angle range beyond the upper bound will be clipped.</a:t>
            </a:r>
            <a:endParaRPr lang="zh-CN" altLang="en-US"/>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8061350" y="4074566"/>
            <a:ext cx="790042" cy="49012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31EB3BE-7315-4F28-820B-EFFFB75318F2}"/>
              </a:ext>
            </a:extLst>
          </p:cNvPr>
          <p:cNvPicPr>
            <a:picLocks noChangeAspect="1"/>
          </p:cNvPicPr>
          <p:nvPr/>
        </p:nvPicPr>
        <p:blipFill>
          <a:blip r:embed="rId4"/>
          <a:stretch>
            <a:fillRect/>
          </a:stretch>
        </p:blipFill>
        <p:spPr>
          <a:xfrm>
            <a:off x="774324" y="3349034"/>
            <a:ext cx="4851438" cy="2851741"/>
          </a:xfrm>
          <a:prstGeom prst="rect">
            <a:avLst/>
          </a:prstGeom>
        </p:spPr>
      </p:pic>
    </p:spTree>
    <p:extLst>
      <p:ext uri="{BB962C8B-B14F-4D97-AF65-F5344CB8AC3E}">
        <p14:creationId xmlns:p14="http://schemas.microsoft.com/office/powerpoint/2010/main" val="1174528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4495" t="71363" r="29553" b="-1458"/>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a:t>The posture data received from joystick is three dimensional.</a:t>
            </a:r>
          </a:p>
          <a:p>
            <a:r>
              <a:rPr lang="en-US" altLang="zh-CN"/>
              <a:t>While the 2 DOF arm of light should receive 2-element control command.</a:t>
            </a:r>
          </a:p>
          <a:p>
            <a:r>
              <a:rPr lang="en-US" altLang="zh-CN" b="1"/>
              <a:t>Remap from 3D to 2D</a:t>
            </a:r>
            <a:r>
              <a:rPr lang="en-US" altLang="zh-CN"/>
              <a:t>, considering the radius distance fixed.</a:t>
            </a:r>
          </a:p>
          <a:p>
            <a:endParaRPr lang="en-US" altLang="zh-CN"/>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Dynamics Subsystem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6920179" y="3305484"/>
            <a:ext cx="2867559" cy="293594"/>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查看源图像">
            <a:extLst>
              <a:ext uri="{FF2B5EF4-FFF2-40B4-BE49-F238E27FC236}">
                <a16:creationId xmlns:a16="http://schemas.microsoft.com/office/drawing/2014/main" id="{DA996813-8C24-4677-87B2-5295771D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278" y="3305484"/>
            <a:ext cx="2829700" cy="27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56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8037" r="33797" b="77"/>
          <a:stretch/>
        </p:blipFill>
        <p:spPr>
          <a:xfrm>
            <a:off x="5632705" y="1757342"/>
            <a:ext cx="6076696" cy="4447557"/>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b="1"/>
              <a:t>A central computation platform that handle all the computational  heavy process</a:t>
            </a:r>
          </a:p>
          <a:p>
            <a:endParaRPr lang="en-US" altLang="zh-CN"/>
          </a:p>
          <a:p>
            <a:pPr marL="285750" indent="-285750">
              <a:buFont typeface="Arial" panose="020B0604020202020204" pitchFamily="34" charset="0"/>
              <a:buChar char="•"/>
            </a:pPr>
            <a:r>
              <a:rPr lang="en-US" altLang="zh-CN"/>
              <a:t>Hardware Support Subsystem</a:t>
            </a:r>
          </a:p>
          <a:p>
            <a:pPr marL="742950" lvl="1" indent="-285750">
              <a:buFont typeface="Arial" panose="020B0604020202020204" pitchFamily="34" charset="0"/>
              <a:buChar char="•"/>
            </a:pPr>
            <a:r>
              <a:rPr lang="en-US" altLang="zh-CN"/>
              <a:t>Power support</a:t>
            </a:r>
          </a:p>
          <a:p>
            <a:pPr marL="742950" lvl="1" indent="-285750">
              <a:buFont typeface="Arial" panose="020B0604020202020204" pitchFamily="34" charset="0"/>
              <a:buChar char="•"/>
            </a:pPr>
            <a:r>
              <a:rPr lang="en-US" altLang="zh-CN"/>
              <a:t>Network card support </a:t>
            </a:r>
            <a:r>
              <a:rPr lang="en-US" altLang="zh-CN" b="1"/>
              <a:t>802.11n IEEE WLAN standard</a:t>
            </a:r>
          </a:p>
          <a:p>
            <a:pPr lvl="1"/>
            <a:r>
              <a:rPr lang="en-US" altLang="zh-CN" b="1"/>
              <a:t>	</a:t>
            </a:r>
            <a:r>
              <a:rPr lang="en-US" altLang="zh-CN"/>
              <a:t>(Known as </a:t>
            </a:r>
            <a:r>
              <a:rPr lang="en-US" altLang="zh-CN" b="1" err="1"/>
              <a:t>WiFi</a:t>
            </a:r>
            <a:r>
              <a:rPr lang="en-US" altLang="zh-CN"/>
              <a:t>)</a:t>
            </a:r>
          </a:p>
          <a:p>
            <a:pPr marL="285750" indent="-285750">
              <a:buFont typeface="Arial" panose="020B0604020202020204" pitchFamily="34" charset="0"/>
              <a:buChar char="•"/>
            </a:pPr>
            <a:r>
              <a:rPr lang="en-US" altLang="zh-CN"/>
              <a:t>Music Analysis Subsystem</a:t>
            </a:r>
          </a:p>
          <a:p>
            <a:pPr marL="285750" indent="-285750">
              <a:buFont typeface="Arial" panose="020B0604020202020204" pitchFamily="34" charset="0"/>
              <a:buChar char="•"/>
            </a:pPr>
            <a:r>
              <a:rPr lang="en-US" altLang="zh-CN"/>
              <a:t>Dynamic Subsystem</a:t>
            </a:r>
          </a:p>
          <a:p>
            <a:pPr marL="285750" indent="-285750">
              <a:buFont typeface="Arial" panose="020B0604020202020204" pitchFamily="34" charset="0"/>
              <a:buChar char="•"/>
            </a:pPr>
            <a:r>
              <a:rPr lang="en-US" altLang="zh-CN"/>
              <a:t>Control Subsystem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Central Server</a:t>
            </a:r>
            <a:endParaRPr lang="zh-CN" altLang="en-US"/>
          </a:p>
        </p:txBody>
      </p:sp>
    </p:spTree>
    <p:extLst>
      <p:ext uri="{BB962C8B-B14F-4D97-AF65-F5344CB8AC3E}">
        <p14:creationId xmlns:p14="http://schemas.microsoft.com/office/powerpoint/2010/main" val="1218756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normAutofit/>
          </a:bodyPr>
          <a:lstStyle/>
          <a:p>
            <a:r>
              <a:rPr lang="en-US" altLang="zh-CN" sz="2000" b="1"/>
              <a:t>Works as a mode controller and a combinator of control frame. </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3" name="矩形 2">
            <a:extLst>
              <a:ext uri="{FF2B5EF4-FFF2-40B4-BE49-F238E27FC236}">
                <a16:creationId xmlns:a16="http://schemas.microsoft.com/office/drawing/2014/main" id="{3574206F-B6B3-4C02-A299-B6323EF4D079}"/>
              </a:ext>
            </a:extLst>
          </p:cNvPr>
          <p:cNvSpPr/>
          <p:nvPr/>
        </p:nvSpPr>
        <p:spPr>
          <a:xfrm>
            <a:off x="838200" y="3048000"/>
            <a:ext cx="320886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Music</a:t>
            </a:r>
            <a:endParaRPr lang="zh-CN" altLang="en-US"/>
          </a:p>
        </p:txBody>
      </p:sp>
      <p:sp>
        <p:nvSpPr>
          <p:cNvPr id="12" name="矩形 11">
            <a:extLst>
              <a:ext uri="{FF2B5EF4-FFF2-40B4-BE49-F238E27FC236}">
                <a16:creationId xmlns:a16="http://schemas.microsoft.com/office/drawing/2014/main" id="{80354C78-66AE-4841-A501-F5B95260B257}"/>
              </a:ext>
            </a:extLst>
          </p:cNvPr>
          <p:cNvSpPr/>
          <p:nvPr/>
        </p:nvSpPr>
        <p:spPr>
          <a:xfrm>
            <a:off x="838200" y="3674535"/>
            <a:ext cx="3208867"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Light color</a:t>
            </a:r>
            <a:endParaRPr lang="zh-CN" altLang="en-US"/>
          </a:p>
        </p:txBody>
      </p:sp>
      <p:sp>
        <p:nvSpPr>
          <p:cNvPr id="15" name="矩形 14">
            <a:extLst>
              <a:ext uri="{FF2B5EF4-FFF2-40B4-BE49-F238E27FC236}">
                <a16:creationId xmlns:a16="http://schemas.microsoft.com/office/drawing/2014/main" id="{59DBB4BA-35DE-4874-ABE8-B673D6F0C776}"/>
              </a:ext>
            </a:extLst>
          </p:cNvPr>
          <p:cNvSpPr/>
          <p:nvPr/>
        </p:nvSpPr>
        <p:spPr>
          <a:xfrm>
            <a:off x="838200" y="4317736"/>
            <a:ext cx="3208867"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Light movement</a:t>
            </a:r>
            <a:endParaRPr lang="zh-CN" altLang="en-US"/>
          </a:p>
        </p:txBody>
      </p:sp>
      <p:sp>
        <p:nvSpPr>
          <p:cNvPr id="16" name="矩形 15">
            <a:extLst>
              <a:ext uri="{FF2B5EF4-FFF2-40B4-BE49-F238E27FC236}">
                <a16:creationId xmlns:a16="http://schemas.microsoft.com/office/drawing/2014/main" id="{6618B690-E7CB-4F7F-8944-322AE95F710B}"/>
              </a:ext>
            </a:extLst>
          </p:cNvPr>
          <p:cNvSpPr/>
          <p:nvPr/>
        </p:nvSpPr>
        <p:spPr>
          <a:xfrm>
            <a:off x="4614333" y="3535894"/>
            <a:ext cx="677334" cy="21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944BF11-C544-4AA6-9435-6A3D08B1046B}"/>
              </a:ext>
            </a:extLst>
          </p:cNvPr>
          <p:cNvSpPr/>
          <p:nvPr/>
        </p:nvSpPr>
        <p:spPr>
          <a:xfrm>
            <a:off x="4614333" y="3759202"/>
            <a:ext cx="677334" cy="2116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718507B-1DB2-4C97-BBCF-B490B217A8F6}"/>
              </a:ext>
            </a:extLst>
          </p:cNvPr>
          <p:cNvSpPr/>
          <p:nvPr/>
        </p:nvSpPr>
        <p:spPr>
          <a:xfrm>
            <a:off x="4614333" y="3970868"/>
            <a:ext cx="677334" cy="2116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343103D-3490-407A-8EFF-4E84C449836C}"/>
              </a:ext>
            </a:extLst>
          </p:cNvPr>
          <p:cNvSpPr/>
          <p:nvPr/>
        </p:nvSpPr>
        <p:spPr>
          <a:xfrm>
            <a:off x="4039815" y="4311122"/>
            <a:ext cx="1932518" cy="4892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Control frame</a:t>
            </a:r>
            <a:endParaRPr lang="zh-CN" altLang="en-US"/>
          </a:p>
        </p:txBody>
      </p:sp>
      <p:cxnSp>
        <p:nvCxnSpPr>
          <p:cNvPr id="6" name="直接连接符 5">
            <a:extLst>
              <a:ext uri="{FF2B5EF4-FFF2-40B4-BE49-F238E27FC236}">
                <a16:creationId xmlns:a16="http://schemas.microsoft.com/office/drawing/2014/main" id="{E65960E6-80D9-427C-A1D1-7F46FE549996}"/>
              </a:ext>
            </a:extLst>
          </p:cNvPr>
          <p:cNvCxnSpPr/>
          <p:nvPr/>
        </p:nvCxnSpPr>
        <p:spPr>
          <a:xfrm>
            <a:off x="33591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8802B6A1-1936-476D-A497-66C724418684}"/>
              </a:ext>
            </a:extLst>
          </p:cNvPr>
          <p:cNvCxnSpPr/>
          <p:nvPr/>
        </p:nvCxnSpPr>
        <p:spPr>
          <a:xfrm>
            <a:off x="27622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2A8BF03-8185-4817-8779-544D8514F91E}"/>
              </a:ext>
            </a:extLst>
          </p:cNvPr>
          <p:cNvCxnSpPr/>
          <p:nvPr/>
        </p:nvCxnSpPr>
        <p:spPr>
          <a:xfrm>
            <a:off x="2063750" y="2638789"/>
            <a:ext cx="0" cy="268181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7ABAE39-4E65-47CA-B35B-CA305CC14D9E}"/>
              </a:ext>
            </a:extLst>
          </p:cNvPr>
          <p:cNvCxnSpPr/>
          <p:nvPr/>
        </p:nvCxnSpPr>
        <p:spPr>
          <a:xfrm>
            <a:off x="1397000" y="2638789"/>
            <a:ext cx="0" cy="2681817"/>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8680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r>
              <a:rPr lang="en-US" altLang="zh-CN"/>
              <a:t>Receives:</a:t>
            </a:r>
          </a:p>
          <a:p>
            <a:pPr marL="285750" indent="-285750">
              <a:buFont typeface="Arial" panose="020B0604020202020204" pitchFamily="34" charset="0"/>
              <a:buChar char="•"/>
            </a:pPr>
            <a:r>
              <a:rPr lang="en-US" altLang="zh-CN"/>
              <a:t>Generated light color command from music analysis subsystem</a:t>
            </a:r>
          </a:p>
          <a:p>
            <a:pPr marL="285750" indent="-285750">
              <a:buFont typeface="Arial" panose="020B0604020202020204" pitchFamily="34" charset="0"/>
              <a:buChar char="•"/>
            </a:pPr>
            <a:r>
              <a:rPr lang="en-US" altLang="zh-CN"/>
              <a:t>Light movement command from dynamic subsystem</a:t>
            </a:r>
          </a:p>
          <a:p>
            <a:pPr marL="285750" indent="-285750">
              <a:buFont typeface="Arial" panose="020B0604020202020204" pitchFamily="34" charset="0"/>
              <a:buChar char="•"/>
            </a:pPr>
            <a:r>
              <a:rPr lang="en-US" altLang="zh-CN"/>
              <a:t>Button command data from joystick system</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29907" y="4762195"/>
            <a:ext cx="2816352" cy="358445"/>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9912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pPr marL="285750" indent="-285750">
              <a:buFont typeface="Arial" panose="020B0604020202020204" pitchFamily="34" charset="0"/>
              <a:buChar char="•"/>
            </a:pPr>
            <a:r>
              <a:rPr lang="en-US" altLang="zh-CN"/>
              <a:t>Random color and movement will be generated by the random generator, used for random mode</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The light color mode and movement mode are controlled by finite state machines.</a:t>
            </a:r>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44538" y="3730753"/>
            <a:ext cx="2787091" cy="863194"/>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ED82D5E-EAE3-4434-8DCC-337908387685}"/>
              </a:ext>
            </a:extLst>
          </p:cNvPr>
          <p:cNvPicPr>
            <a:picLocks noChangeAspect="1"/>
          </p:cNvPicPr>
          <p:nvPr/>
        </p:nvPicPr>
        <p:blipFill>
          <a:blip r:embed="rId4"/>
          <a:stretch>
            <a:fillRect/>
          </a:stretch>
        </p:blipFill>
        <p:spPr>
          <a:xfrm>
            <a:off x="2559848" y="787088"/>
            <a:ext cx="7137767" cy="6070912"/>
          </a:xfrm>
          <a:prstGeom prst="rect">
            <a:avLst/>
          </a:prstGeom>
        </p:spPr>
      </p:pic>
    </p:spTree>
    <p:extLst>
      <p:ext uri="{BB962C8B-B14F-4D97-AF65-F5344CB8AC3E}">
        <p14:creationId xmlns:p14="http://schemas.microsoft.com/office/powerpoint/2010/main" val="2608709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3618" t="46756" r="30430" b="23149"/>
          <a:stretch/>
        </p:blipFill>
        <p:spPr>
          <a:xfrm>
            <a:off x="6161463" y="2429933"/>
            <a:ext cx="5128529" cy="3361268"/>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a:xfrm>
            <a:off x="839788" y="1808163"/>
            <a:ext cx="5256211" cy="4392612"/>
          </a:xfrm>
        </p:spPr>
        <p:txBody>
          <a:bodyPr/>
          <a:lstStyle/>
          <a:p>
            <a:r>
              <a:rPr lang="en-US" altLang="zh-CN" sz="2000" b="1"/>
              <a:t>Works as a mode controller and a combinator of control frame. </a:t>
            </a:r>
          </a:p>
          <a:p>
            <a:endParaRPr lang="en-US" altLang="zh-CN"/>
          </a:p>
          <a:p>
            <a:r>
              <a:rPr lang="en-US" altLang="zh-CN"/>
              <a:t>The finite state play a role of command filter. </a:t>
            </a:r>
          </a:p>
          <a:p>
            <a:endParaRPr lang="en-US" altLang="zh-CN"/>
          </a:p>
          <a:p>
            <a:r>
              <a:rPr lang="en-US" altLang="zh-CN"/>
              <a:t>Random or processed command data is combined to a control frame. </a:t>
            </a:r>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Control Subsystem</a:t>
            </a:r>
          </a:p>
        </p:txBody>
      </p:sp>
      <p:sp>
        <p:nvSpPr>
          <p:cNvPr id="5" name="矩形 4">
            <a:extLst>
              <a:ext uri="{FF2B5EF4-FFF2-40B4-BE49-F238E27FC236}">
                <a16:creationId xmlns:a16="http://schemas.microsoft.com/office/drawing/2014/main" id="{B69DE3B4-D229-49E9-AAE7-F9C0EBF1A567}"/>
              </a:ext>
            </a:extLst>
          </p:cNvPr>
          <p:cNvSpPr/>
          <p:nvPr/>
        </p:nvSpPr>
        <p:spPr>
          <a:xfrm>
            <a:off x="7029907" y="3138221"/>
            <a:ext cx="2809037" cy="416966"/>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F5B8D29-11ED-4410-BF13-2F44DBD72B3C}"/>
              </a:ext>
            </a:extLst>
          </p:cNvPr>
          <p:cNvPicPr>
            <a:picLocks noChangeAspect="1"/>
          </p:cNvPicPr>
          <p:nvPr/>
        </p:nvPicPr>
        <p:blipFill>
          <a:blip r:embed="rId4"/>
          <a:stretch>
            <a:fillRect/>
          </a:stretch>
        </p:blipFill>
        <p:spPr>
          <a:xfrm>
            <a:off x="1559908" y="1518316"/>
            <a:ext cx="8941260" cy="4972306"/>
          </a:xfrm>
          <a:prstGeom prst="rect">
            <a:avLst/>
          </a:prstGeom>
        </p:spPr>
      </p:pic>
    </p:spTree>
    <p:extLst>
      <p:ext uri="{BB962C8B-B14F-4D97-AF65-F5344CB8AC3E}">
        <p14:creationId xmlns:p14="http://schemas.microsoft.com/office/powerpoint/2010/main" val="4107329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3</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939638" y="3168066"/>
            <a:ext cx="5710025" cy="769441"/>
          </a:xfrm>
          <a:prstGeom prst="rect">
            <a:avLst/>
          </a:prstGeom>
          <a:noFill/>
        </p:spPr>
        <p:txBody>
          <a:bodyPr wrap="square" rtlCol="0">
            <a:spAutoFit/>
          </a:bodyPr>
          <a:lstStyle/>
          <a:p>
            <a:pPr lvl="0" defTabSz="1219170" fontAlgn="base">
              <a:spcBef>
                <a:spcPct val="0"/>
              </a:spcBef>
              <a:spcAft>
                <a:spcPct val="0"/>
              </a:spcAft>
              <a:defRPr/>
            </a:pPr>
            <a:r>
              <a:rPr kumimoji="1" lang="en-US" altLang="zh-CN" sz="4400" b="1" noProof="1">
                <a:solidFill>
                  <a:srgbClr val="FFFFFF"/>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sym typeface="+mn-ea"/>
              </a:rPr>
              <a:t>Tolerance Analysis</a:t>
            </a:r>
            <a:endParaRPr kumimoji="1" lang="en-US" sz="3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2389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Labor</a:t>
            </a:r>
            <a:endParaRPr lang="zh-CN" altLang="en-US"/>
          </a:p>
        </p:txBody>
      </p:sp>
      <p:pic>
        <p:nvPicPr>
          <p:cNvPr id="8" name="图片 7" descr="表格&#10;&#10;描述已自动生成">
            <a:extLst>
              <a:ext uri="{FF2B5EF4-FFF2-40B4-BE49-F238E27FC236}">
                <a16:creationId xmlns:a16="http://schemas.microsoft.com/office/drawing/2014/main" id="{85096F93-3F79-4305-936A-05DB04416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26" y="1927730"/>
            <a:ext cx="6706515" cy="2949070"/>
          </a:xfrm>
          <a:prstGeom prst="rect">
            <a:avLst/>
          </a:prstGeom>
        </p:spPr>
      </p:pic>
    </p:spTree>
    <p:extLst>
      <p:ext uri="{BB962C8B-B14F-4D97-AF65-F5344CB8AC3E}">
        <p14:creationId xmlns:p14="http://schemas.microsoft.com/office/powerpoint/2010/main" val="17542294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Tolerance Analysis</a:t>
            </a:r>
          </a:p>
        </p:txBody>
      </p:sp>
      <p:sp>
        <p:nvSpPr>
          <p:cNvPr id="11" name="标题 5">
            <a:extLst>
              <a:ext uri="{FF2B5EF4-FFF2-40B4-BE49-F238E27FC236}">
                <a16:creationId xmlns:a16="http://schemas.microsoft.com/office/drawing/2014/main" id="{D3139BA6-7014-4713-85A9-2D9C700D7193}"/>
              </a:ext>
            </a:extLst>
          </p:cNvPr>
          <p:cNvSpPr txBox="1">
            <a:spLocks/>
          </p:cNvSpPr>
          <p:nvPr/>
        </p:nvSpPr>
        <p:spPr>
          <a:xfrm>
            <a:off x="1523743" y="1805940"/>
            <a:ext cx="9349997" cy="2981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150000"/>
              </a:lnSpc>
              <a:buFont typeface="Arial" panose="020B0604020202020204" pitchFamily="34" charset="0"/>
              <a:buChar char="•"/>
            </a:pPr>
            <a:r>
              <a:rPr lang="en-US" altLang="zh-CN" sz="2000" dirty="0">
                <a:solidFill>
                  <a:schemeClr val="tx1"/>
                </a:solidFill>
              </a:rPr>
              <a:t>The workspace of the robot arm may be limited. It’s acceptable if the reachable angle meets the stage/room’s coverage</a:t>
            </a:r>
          </a:p>
          <a:p>
            <a:pPr marL="342900" indent="-342900">
              <a:lnSpc>
                <a:spcPct val="150000"/>
              </a:lnSpc>
              <a:buFont typeface="Arial" panose="020B0604020202020204" pitchFamily="34" charset="0"/>
              <a:buChar char="•"/>
            </a:pPr>
            <a:r>
              <a:rPr lang="en-US" altLang="zh-CN" sz="2000" dirty="0">
                <a:solidFill>
                  <a:schemeClr val="tx1"/>
                </a:solidFill>
              </a:rPr>
              <a:t>Because of the singularity, the robot arm may be stuck. It’s acceptable if some workspace is sacrificed but the singularity is prevented</a:t>
            </a:r>
          </a:p>
          <a:p>
            <a:pPr marL="342900" indent="-342900">
              <a:lnSpc>
                <a:spcPct val="150000"/>
              </a:lnSpc>
              <a:buFont typeface="Arial" panose="020B0604020202020204" pitchFamily="34" charset="0"/>
              <a:buChar char="•"/>
            </a:pPr>
            <a:r>
              <a:rPr lang="en-US" altLang="zh-CN" sz="2000" dirty="0">
                <a:solidFill>
                  <a:schemeClr val="tx1"/>
                </a:solidFill>
              </a:rPr>
              <a:t>……</a:t>
            </a:r>
            <a:endParaRPr lang="zh-CN" altLang="en-US" sz="1600" dirty="0">
              <a:solidFill>
                <a:schemeClr val="tx1"/>
              </a:solidFill>
            </a:endParaRPr>
          </a:p>
        </p:txBody>
      </p:sp>
    </p:spTree>
    <p:extLst>
      <p:ext uri="{BB962C8B-B14F-4D97-AF65-F5344CB8AC3E}">
        <p14:creationId xmlns:p14="http://schemas.microsoft.com/office/powerpoint/2010/main" val="16120955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dirty="0"/>
              <a:t>Solution: </a:t>
            </a:r>
            <a:r>
              <a:rPr lang="en-US" altLang="zh-CN" b="0" dirty="0">
                <a:latin typeface="微软雅黑" panose="020B0503020204020204" pitchFamily="34" charset="-122"/>
              </a:rPr>
              <a:t>Mimicry Stage Lighting </a:t>
            </a:r>
            <a:r>
              <a:rPr lang="en-US" altLang="zh-CN" b="0" dirty="0" err="1">
                <a:latin typeface="微软雅黑" panose="020B0503020204020204" pitchFamily="34" charset="-122"/>
              </a:rPr>
              <a:t>Ccontrol</a:t>
            </a:r>
            <a:r>
              <a:rPr lang="en-US" altLang="zh-CN" b="0" dirty="0">
                <a:latin typeface="微软雅黑" panose="020B0503020204020204" pitchFamily="34" charset="-122"/>
              </a:rPr>
              <a:t> System</a:t>
            </a:r>
            <a:endParaRPr lang="zh-CN" altLang="en-US" b="0" dirty="0">
              <a:latin typeface="微软雅黑" panose="020B0503020204020204" pitchFamily="34" charset="-122"/>
            </a:endParaRPr>
          </a:p>
        </p:txBody>
      </p:sp>
      <p:pic>
        <p:nvPicPr>
          <p:cNvPr id="5" name="图片 4">
            <a:extLst>
              <a:ext uri="{FF2B5EF4-FFF2-40B4-BE49-F238E27FC236}">
                <a16:creationId xmlns:a16="http://schemas.microsoft.com/office/drawing/2014/main" id="{2F396CD9-4EE0-4382-8512-2C1C554BF85D}"/>
              </a:ext>
            </a:extLst>
          </p:cNvPr>
          <p:cNvPicPr>
            <a:picLocks noChangeAspect="1"/>
          </p:cNvPicPr>
          <p:nvPr/>
        </p:nvPicPr>
        <p:blipFill rotWithShape="1">
          <a:blip r:embed="rId3">
            <a:extLst>
              <a:ext uri="{28A0092B-C50C-407E-A947-70E740481C1C}">
                <a14:useLocalDpi xmlns:a14="http://schemas.microsoft.com/office/drawing/2010/main" val="0"/>
              </a:ext>
            </a:extLst>
          </a:blip>
          <a:srcRect l="9400" t="9015" r="18943" b="9830"/>
          <a:stretch/>
        </p:blipFill>
        <p:spPr>
          <a:xfrm rot="5400000">
            <a:off x="3774922" y="152636"/>
            <a:ext cx="4642154" cy="7525753"/>
          </a:xfrm>
          <a:prstGeom prst="rect">
            <a:avLst/>
          </a:prstGeom>
        </p:spPr>
      </p:pic>
    </p:spTree>
    <p:extLst>
      <p:ext uri="{BB962C8B-B14F-4D97-AF65-F5344CB8AC3E}">
        <p14:creationId xmlns:p14="http://schemas.microsoft.com/office/powerpoint/2010/main" val="2758792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13333" b="1">
                <a:solidFill>
                  <a:prstClr val="white"/>
                </a:solidFill>
                <a:latin typeface="Arial" panose="020B0604020202020204" pitchFamily="34" charset="0"/>
                <a:ea typeface="宋体" panose="02010600030101010101" pitchFamily="2" charset="-122"/>
              </a:rPr>
              <a:t>4</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939638" y="3168066"/>
            <a:ext cx="5710025" cy="769441"/>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44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Cost and Schedule</a:t>
            </a:r>
            <a:endParaRPr kumimoji="1" lang="en-US" sz="3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2655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dirty="0"/>
              <a:t>Labor</a:t>
            </a:r>
            <a:endParaRPr lang="zh-CN" altLang="en-US" dirty="0"/>
          </a:p>
        </p:txBody>
      </p:sp>
      <p:pic>
        <p:nvPicPr>
          <p:cNvPr id="8" name="图片 7" descr="表格&#10;&#10;描述已自动生成">
            <a:extLst>
              <a:ext uri="{FF2B5EF4-FFF2-40B4-BE49-F238E27FC236}">
                <a16:creationId xmlns:a16="http://schemas.microsoft.com/office/drawing/2014/main" id="{85096F93-3F79-4305-936A-05DB04416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26" y="1927730"/>
            <a:ext cx="6706515" cy="2949070"/>
          </a:xfrm>
          <a:prstGeom prst="rect">
            <a:avLst/>
          </a:prstGeom>
        </p:spPr>
      </p:pic>
    </p:spTree>
    <p:extLst>
      <p:ext uri="{BB962C8B-B14F-4D97-AF65-F5344CB8AC3E}">
        <p14:creationId xmlns:p14="http://schemas.microsoft.com/office/powerpoint/2010/main" val="3104400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Parts</a:t>
            </a:r>
            <a:endParaRPr lang="zh-CN" altLang="en-US"/>
          </a:p>
        </p:txBody>
      </p:sp>
      <p:pic>
        <p:nvPicPr>
          <p:cNvPr id="3" name="图片 2" descr="表格&#10;&#10;描述已自动生成">
            <a:extLst>
              <a:ext uri="{FF2B5EF4-FFF2-40B4-BE49-F238E27FC236}">
                <a16:creationId xmlns:a16="http://schemas.microsoft.com/office/drawing/2014/main" id="{A683A0CE-53F9-40D7-827D-C73C3941D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01" y="1690688"/>
            <a:ext cx="9220299" cy="2640056"/>
          </a:xfrm>
          <a:prstGeom prst="rect">
            <a:avLst/>
          </a:prstGeom>
        </p:spPr>
      </p:pic>
    </p:spTree>
    <p:extLst>
      <p:ext uri="{BB962C8B-B14F-4D97-AF65-F5344CB8AC3E}">
        <p14:creationId xmlns:p14="http://schemas.microsoft.com/office/powerpoint/2010/main" val="1512103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597F-A19E-4F64-8677-48865C17B96D}"/>
              </a:ext>
            </a:extLst>
          </p:cNvPr>
          <p:cNvSpPr>
            <a:spLocks noGrp="1"/>
          </p:cNvSpPr>
          <p:nvPr>
            <p:ph type="title"/>
          </p:nvPr>
        </p:nvSpPr>
        <p:spPr/>
        <p:txBody>
          <a:bodyPr/>
          <a:lstStyle/>
          <a:p>
            <a:r>
              <a:rPr lang="en-US" altLang="zh-CN" i="0">
                <a:effectLst/>
              </a:rPr>
              <a:t>Grand Total</a:t>
            </a:r>
            <a:endParaRPr lang="zh-CN" altLang="en-US"/>
          </a:p>
        </p:txBody>
      </p:sp>
      <p:pic>
        <p:nvPicPr>
          <p:cNvPr id="10" name="图片 9" descr="表格&#10;&#10;描述已自动生成">
            <a:extLst>
              <a:ext uri="{FF2B5EF4-FFF2-40B4-BE49-F238E27FC236}">
                <a16:creationId xmlns:a16="http://schemas.microsoft.com/office/drawing/2014/main" id="{39640467-535E-4DD6-9966-E0AA4FE08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41" y="1945921"/>
            <a:ext cx="3984099" cy="2589664"/>
          </a:xfrm>
          <a:prstGeom prst="rect">
            <a:avLst/>
          </a:prstGeom>
        </p:spPr>
      </p:pic>
    </p:spTree>
    <p:extLst>
      <p:ext uri="{BB962C8B-B14F-4D97-AF65-F5344CB8AC3E}">
        <p14:creationId xmlns:p14="http://schemas.microsoft.com/office/powerpoint/2010/main" val="419742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597F-A19E-4F64-8677-48865C17B96D}"/>
              </a:ext>
            </a:extLst>
          </p:cNvPr>
          <p:cNvSpPr>
            <a:spLocks noGrp="1"/>
          </p:cNvSpPr>
          <p:nvPr>
            <p:ph type="title"/>
          </p:nvPr>
        </p:nvSpPr>
        <p:spPr/>
        <p:txBody>
          <a:bodyPr/>
          <a:lstStyle/>
          <a:p>
            <a:r>
              <a:rPr lang="en-US" altLang="zh-CN" i="0" dirty="0">
                <a:effectLst/>
              </a:rPr>
              <a:t>Schedule</a:t>
            </a:r>
            <a:endParaRPr lang="zh-CN" altLang="en-US" dirty="0"/>
          </a:p>
        </p:txBody>
      </p:sp>
      <p:pic>
        <p:nvPicPr>
          <p:cNvPr id="3" name="图片 2">
            <a:extLst>
              <a:ext uri="{FF2B5EF4-FFF2-40B4-BE49-F238E27FC236}">
                <a16:creationId xmlns:a16="http://schemas.microsoft.com/office/drawing/2014/main" id="{7F37B384-756B-4887-AE45-3B3508D8DF6A}"/>
              </a:ext>
            </a:extLst>
          </p:cNvPr>
          <p:cNvPicPr>
            <a:picLocks noChangeAspect="1"/>
          </p:cNvPicPr>
          <p:nvPr/>
        </p:nvPicPr>
        <p:blipFill>
          <a:blip r:embed="rId2"/>
          <a:stretch>
            <a:fillRect/>
          </a:stretch>
        </p:blipFill>
        <p:spPr>
          <a:xfrm>
            <a:off x="838200" y="1439228"/>
            <a:ext cx="5313938" cy="5098732"/>
          </a:xfrm>
          <a:prstGeom prst="rect">
            <a:avLst/>
          </a:prstGeom>
        </p:spPr>
      </p:pic>
      <p:pic>
        <p:nvPicPr>
          <p:cNvPr id="6" name="图片 5">
            <a:extLst>
              <a:ext uri="{FF2B5EF4-FFF2-40B4-BE49-F238E27FC236}">
                <a16:creationId xmlns:a16="http://schemas.microsoft.com/office/drawing/2014/main" id="{4F161CC7-AB83-474F-91F2-51AA375504F7}"/>
              </a:ext>
            </a:extLst>
          </p:cNvPr>
          <p:cNvPicPr>
            <a:picLocks noChangeAspect="1"/>
          </p:cNvPicPr>
          <p:nvPr/>
        </p:nvPicPr>
        <p:blipFill>
          <a:blip r:embed="rId3"/>
          <a:stretch>
            <a:fillRect/>
          </a:stretch>
        </p:blipFill>
        <p:spPr>
          <a:xfrm>
            <a:off x="6338730" y="1439228"/>
            <a:ext cx="5240791" cy="3884938"/>
          </a:xfrm>
          <a:prstGeom prst="rect">
            <a:avLst/>
          </a:prstGeom>
        </p:spPr>
      </p:pic>
    </p:spTree>
    <p:extLst>
      <p:ext uri="{BB962C8B-B14F-4D97-AF65-F5344CB8AC3E}">
        <p14:creationId xmlns:p14="http://schemas.microsoft.com/office/powerpoint/2010/main" val="1653872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13333" b="1" dirty="0">
                <a:solidFill>
                  <a:prstClr val="white"/>
                </a:solidFill>
                <a:latin typeface="Arial" panose="020B0604020202020204" pitchFamily="34" charset="0"/>
                <a:ea typeface="宋体" panose="02010600030101010101" pitchFamily="2" charset="-122"/>
              </a:rPr>
              <a:t>5</a:t>
            </a:r>
            <a:endParaRPr kumimoji="0" lang="zh-CN" altLang="en-US" sz="13333"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3056681" y="3175381"/>
            <a:ext cx="5710025" cy="707886"/>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40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cs typeface="+mn-cs"/>
                <a:sym typeface="+mn-ea"/>
              </a:rPr>
              <a:t>Ethics and Safety</a:t>
            </a:r>
            <a:endParaRPr kumimoji="1" lang="en-US" sz="3067"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37445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6C7763-1EBE-2886-BFC1-59BE4333F300}"/>
              </a:ext>
            </a:extLst>
          </p:cNvPr>
          <p:cNvSpPr>
            <a:spLocks noGrp="1"/>
          </p:cNvSpPr>
          <p:nvPr>
            <p:ph type="body" sz="half" idx="2"/>
          </p:nvPr>
        </p:nvSpPr>
        <p:spPr>
          <a:xfrm>
            <a:off x="839788" y="1808163"/>
            <a:ext cx="3945123" cy="4060825"/>
          </a:xfrm>
        </p:spPr>
        <p:txBody>
          <a:bodyPr vert="horz" lIns="91440" tIns="45720" rIns="91440" bIns="45720" rtlCol="0" anchor="t">
            <a:normAutofit/>
          </a:bodyPr>
          <a:lstStyle/>
          <a:p>
            <a:pPr marL="285750" indent="-285750">
              <a:buChar char="•"/>
            </a:pPr>
            <a:r>
              <a:rPr lang="zh-CN">
                <a:ea typeface="+mn-lt"/>
                <a:cs typeface="+mn-lt"/>
              </a:rPr>
              <a:t>Ethics of our product</a:t>
            </a:r>
            <a:endParaRPr lang="zh-CN" altLang="en-US"/>
          </a:p>
          <a:p>
            <a:pPr marL="285750" indent="-285750">
              <a:buChar char="•"/>
            </a:pPr>
            <a:r>
              <a:rPr lang="zh-CN">
                <a:ea typeface="+mn-lt"/>
                <a:cs typeface="+mn-lt"/>
              </a:rPr>
              <a:t>Ethics of research and development</a:t>
            </a:r>
            <a:r>
              <a:rPr lang="zh-CN" altLang="en-US">
                <a:ea typeface="+mn-lt"/>
                <a:cs typeface="+mn-lt"/>
              </a:rPr>
              <a:t> </a:t>
            </a:r>
            <a:endParaRPr lang="zh-CN" altLang="en-US">
              <a:ea typeface="等线"/>
            </a:endParaRPr>
          </a:p>
          <a:p>
            <a:r>
              <a:rPr lang="zh-CN" altLang="en-US">
                <a:ea typeface="微软雅黑"/>
              </a:rPr>
              <a:t>    - No capy</a:t>
            </a:r>
            <a:endParaRPr lang="zh-CN"/>
          </a:p>
          <a:p>
            <a:r>
              <a:rPr lang="zh-CN" altLang="en-US">
                <a:ea typeface="微软雅黑"/>
              </a:rPr>
              <a:t>    - No </a:t>
            </a:r>
            <a:r>
              <a:rPr lang="zh-CN">
                <a:ea typeface="+mn-lt"/>
                <a:cs typeface="+mn-lt"/>
              </a:rPr>
              <a:t>plagiarism</a:t>
            </a:r>
            <a:endParaRPr lang="zh-CN" altLang="en-US">
              <a:ea typeface="+mn-lt"/>
              <a:cs typeface="+mn-lt"/>
            </a:endParaRPr>
          </a:p>
          <a:p>
            <a:r>
              <a:rPr lang="zh-CN" altLang="en-US">
                <a:ea typeface="微软雅黑"/>
              </a:rPr>
              <a:t>    - No existing solution</a:t>
            </a:r>
          </a:p>
          <a:p>
            <a:pPr marL="285750" indent="-285750">
              <a:buChar char="•"/>
            </a:pPr>
            <a:r>
              <a:rPr lang="zh-CN">
                <a:ea typeface="+mn-lt"/>
                <a:cs typeface="+mn-lt"/>
              </a:rPr>
              <a:t>Ethics sources</a:t>
            </a:r>
            <a:endParaRPr lang="zh-CN" altLang="en-US"/>
          </a:p>
          <a:p>
            <a:r>
              <a:rPr lang="zh-CN" altLang="en-US">
                <a:ea typeface="微软雅黑"/>
              </a:rPr>
              <a:t>    - </a:t>
            </a:r>
            <a:r>
              <a:rPr lang="zh-CN">
                <a:ea typeface="+mn-lt"/>
                <a:cs typeface="+mn-lt"/>
              </a:rPr>
              <a:t>This project is bound and inspired by the Code of Ethics published by professional societies, such as IEEE and ACM.</a:t>
            </a:r>
            <a:r>
              <a:rPr lang="zh-CN" altLang="en-US">
                <a:ea typeface="+mn-lt"/>
                <a:cs typeface="+mn-lt"/>
              </a:rPr>
              <a:t> </a:t>
            </a:r>
            <a:endParaRPr lang="zh-CN"/>
          </a:p>
          <a:p>
            <a:endParaRPr lang="zh-CN" altLang="en-US"/>
          </a:p>
          <a:p>
            <a:endParaRPr lang="zh-CN" altLang="en-US"/>
          </a:p>
        </p:txBody>
      </p:sp>
      <p:sp>
        <p:nvSpPr>
          <p:cNvPr id="4" name="标题 3">
            <a:extLst>
              <a:ext uri="{FF2B5EF4-FFF2-40B4-BE49-F238E27FC236}">
                <a16:creationId xmlns:a16="http://schemas.microsoft.com/office/drawing/2014/main" id="{22FCDF68-5983-D2F4-1962-11717ED60462}"/>
              </a:ext>
            </a:extLst>
          </p:cNvPr>
          <p:cNvSpPr>
            <a:spLocks noGrp="1"/>
          </p:cNvSpPr>
          <p:nvPr>
            <p:ph type="title"/>
          </p:nvPr>
        </p:nvSpPr>
        <p:spPr>
          <a:xfrm>
            <a:off x="838200" y="759198"/>
            <a:ext cx="3954556" cy="942695"/>
          </a:xfrm>
        </p:spPr>
        <p:txBody>
          <a:bodyPr/>
          <a:lstStyle/>
          <a:p>
            <a:r>
              <a:rPr lang="zh-CN" altLang="en-US">
                <a:ea typeface="微软雅黑"/>
              </a:rPr>
              <a:t>Ethics</a:t>
            </a:r>
            <a:endParaRPr lang="zh-CN" altLang="en-US"/>
          </a:p>
        </p:txBody>
      </p:sp>
      <p:sp>
        <p:nvSpPr>
          <p:cNvPr id="2" name="标题 3">
            <a:extLst>
              <a:ext uri="{FF2B5EF4-FFF2-40B4-BE49-F238E27FC236}">
                <a16:creationId xmlns:a16="http://schemas.microsoft.com/office/drawing/2014/main" id="{22830DFB-E564-8E43-05A3-51B952958903}"/>
              </a:ext>
            </a:extLst>
          </p:cNvPr>
          <p:cNvSpPr txBox="1">
            <a:spLocks/>
          </p:cNvSpPr>
          <p:nvPr/>
        </p:nvSpPr>
        <p:spPr>
          <a:xfrm>
            <a:off x="6705600" y="760319"/>
            <a:ext cx="3954556" cy="942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r>
              <a:rPr lang="zh-CN" altLang="en-US">
                <a:ea typeface="微软雅黑"/>
              </a:rPr>
              <a:t>Safety</a:t>
            </a:r>
            <a:endParaRPr lang="zh-CN" altLang="en-US"/>
          </a:p>
        </p:txBody>
      </p:sp>
      <p:sp>
        <p:nvSpPr>
          <p:cNvPr id="8" name="文本占位符 2">
            <a:extLst>
              <a:ext uri="{FF2B5EF4-FFF2-40B4-BE49-F238E27FC236}">
                <a16:creationId xmlns:a16="http://schemas.microsoft.com/office/drawing/2014/main" id="{2A69F4BE-E7B3-49DA-1184-FACD0B741F53}"/>
              </a:ext>
            </a:extLst>
          </p:cNvPr>
          <p:cNvSpPr txBox="1">
            <a:spLocks/>
          </p:cNvSpPr>
          <p:nvPr/>
        </p:nvSpPr>
        <p:spPr>
          <a:xfrm>
            <a:off x="6706067" y="1701707"/>
            <a:ext cx="4902647" cy="40608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Arial" panose="020B0604020202020204" pitchFamily="34" charset="0"/>
              <a:buChar char="•"/>
            </a:pPr>
            <a:r>
              <a:rPr lang="zh-CN" altLang="en-US">
                <a:ea typeface="+mn-lt"/>
                <a:cs typeface="+mn-lt"/>
              </a:rPr>
              <a:t> </a:t>
            </a:r>
            <a:r>
              <a:rPr lang="zh-CN">
                <a:ea typeface="+mn-lt"/>
                <a:cs typeface="+mn-lt"/>
              </a:rPr>
              <a:t>Production safety</a:t>
            </a:r>
            <a:endParaRPr lang="zh-CN" altLang="en-US">
              <a:ea typeface="+mn-lt"/>
              <a:cs typeface="+mn-lt"/>
            </a:endParaRPr>
          </a:p>
          <a:p>
            <a:pPr>
              <a:buFont typeface="Arial" panose="020B0604020202020204" pitchFamily="34" charset="0"/>
              <a:buChar char="•"/>
            </a:pPr>
            <a:endParaRPr lang="zh-CN" altLang="en-US">
              <a:ea typeface="+mn-lt"/>
              <a:cs typeface="+mn-lt"/>
            </a:endParaRPr>
          </a:p>
          <a:p>
            <a:pPr>
              <a:buFont typeface="Arial" panose="020B0604020202020204" pitchFamily="34" charset="0"/>
              <a:buChar char="•"/>
            </a:pPr>
            <a:r>
              <a:rPr lang="en-US" altLang="zh-CN">
                <a:ea typeface="+mn-lt"/>
                <a:cs typeface="+mn-lt"/>
              </a:rPr>
              <a:t> Electricity</a:t>
            </a:r>
            <a:r>
              <a:rPr lang="zh-CN" altLang="en-US">
                <a:ea typeface="+mn-lt"/>
                <a:cs typeface="+mn-lt"/>
              </a:rPr>
              <a:t> </a:t>
            </a:r>
            <a:r>
              <a:rPr lang="en-US" altLang="zh-CN">
                <a:ea typeface="+mn-lt"/>
                <a:cs typeface="+mn-lt"/>
              </a:rPr>
              <a:t>safety</a:t>
            </a:r>
            <a:endParaRPr lang="zh-CN" altLang="en-US">
              <a:ea typeface="+mn-lt"/>
              <a:cs typeface="+mn-lt"/>
            </a:endParaRPr>
          </a:p>
          <a:p>
            <a:pPr>
              <a:buFont typeface="Arial" panose="020B0604020202020204" pitchFamily="34" charset="0"/>
              <a:buChar char="•"/>
            </a:pPr>
            <a:endParaRPr lang="en-US" altLang="zh-CN">
              <a:ea typeface="+mn-lt"/>
              <a:cs typeface="+mn-lt"/>
            </a:endParaRPr>
          </a:p>
          <a:p>
            <a:pPr>
              <a:buFont typeface="Arial" panose="020B0604020202020204" pitchFamily="34" charset="0"/>
              <a:buChar char="•"/>
            </a:pPr>
            <a:r>
              <a:rPr lang="en-US" altLang="zh-CN">
                <a:ea typeface="+mn-lt"/>
                <a:cs typeface="+mn-lt"/>
              </a:rPr>
              <a:t> Mechanical</a:t>
            </a:r>
            <a:r>
              <a:rPr lang="zh-CN" altLang="en-US">
                <a:ea typeface="+mn-lt"/>
                <a:cs typeface="+mn-lt"/>
              </a:rPr>
              <a:t> </a:t>
            </a:r>
            <a:r>
              <a:rPr lang="en-US" altLang="zh-CN">
                <a:ea typeface="+mn-lt"/>
                <a:cs typeface="+mn-lt"/>
              </a:rPr>
              <a:t>structure</a:t>
            </a:r>
            <a:r>
              <a:rPr lang="zh-CN" altLang="en-US">
                <a:ea typeface="+mn-lt"/>
                <a:cs typeface="+mn-lt"/>
              </a:rPr>
              <a:t> </a:t>
            </a:r>
            <a:r>
              <a:rPr lang="en-US" altLang="zh-CN">
                <a:ea typeface="+mn-lt"/>
                <a:cs typeface="+mn-lt"/>
              </a:rPr>
              <a:t>safety</a:t>
            </a:r>
            <a:endParaRPr lang="zh-CN" altLang="en-US">
              <a:cs typeface="+mn-lt"/>
            </a:endParaRPr>
          </a:p>
          <a:p>
            <a:pPr>
              <a:buFont typeface="Arial" panose="020B0604020202020204" pitchFamily="34" charset="0"/>
              <a:buChar char="•"/>
            </a:pPr>
            <a:endParaRPr lang="en-US" altLang="zh-CN">
              <a:ea typeface="+mn-lt"/>
              <a:cs typeface="+mn-lt"/>
            </a:endParaRPr>
          </a:p>
          <a:p>
            <a:pPr>
              <a:buFont typeface="Arial" panose="020B0604020202020204" pitchFamily="34" charset="0"/>
              <a:buChar char="•"/>
            </a:pPr>
            <a:r>
              <a:rPr lang="en-US" altLang="zh-CN">
                <a:ea typeface="+mn-lt"/>
                <a:cs typeface="+mn-lt"/>
              </a:rPr>
              <a:t> Material</a:t>
            </a:r>
            <a:r>
              <a:rPr lang="zh-CN" altLang="en-US">
                <a:ea typeface="+mn-lt"/>
                <a:cs typeface="+mn-lt"/>
              </a:rPr>
              <a:t> </a:t>
            </a:r>
            <a:r>
              <a:rPr lang="en-US" altLang="zh-CN">
                <a:ea typeface="+mn-lt"/>
                <a:cs typeface="+mn-lt"/>
              </a:rPr>
              <a:t>processing</a:t>
            </a:r>
            <a:r>
              <a:rPr lang="zh-CN" altLang="en-US">
                <a:ea typeface="+mn-lt"/>
                <a:cs typeface="+mn-lt"/>
              </a:rPr>
              <a:t> </a:t>
            </a:r>
            <a:r>
              <a:rPr lang="en-US" altLang="zh-CN">
                <a:ea typeface="+mn-lt"/>
                <a:cs typeface="+mn-lt"/>
              </a:rPr>
              <a:t>safety</a:t>
            </a:r>
            <a:endParaRPr lang="zh-CN"/>
          </a:p>
          <a:p>
            <a:pPr>
              <a:buFont typeface="Arial" panose="020B0604020202020204" pitchFamily="34" charset="0"/>
              <a:buChar char="•"/>
            </a:pPr>
            <a:endParaRPr lang="zh-CN">
              <a:ea typeface="等线"/>
            </a:endParaRPr>
          </a:p>
          <a:p>
            <a:pPr marL="285750" indent="-285750">
              <a:buFont typeface="Arial" panose="020B0604020202020204" pitchFamily="34" charset="0"/>
              <a:buChar char="•"/>
            </a:pPr>
            <a:endParaRPr lang="zh-CN" altLang="en-US"/>
          </a:p>
          <a:p>
            <a:endParaRPr lang="zh-CN" altLang="en-US"/>
          </a:p>
        </p:txBody>
      </p:sp>
    </p:spTree>
    <p:extLst>
      <p:ext uri="{BB962C8B-B14F-4D97-AF65-F5344CB8AC3E}">
        <p14:creationId xmlns:p14="http://schemas.microsoft.com/office/powerpoint/2010/main" val="1323065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3"/>
          <a:stretch>
            <a:fillRect/>
          </a:stretch>
        </p:blipFill>
        <p:spPr>
          <a:xfrm>
            <a:off x="0" y="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597556" y="1961499"/>
            <a:ext cx="2880784" cy="2144113"/>
          </a:xfrm>
          <a:prstGeom prst="rect">
            <a:avLst/>
          </a:prstGeom>
          <a:noFill/>
          <a:ln w="9525">
            <a:noFill/>
          </a:ln>
        </p:spPr>
        <p:txBody>
          <a:bodyPr wrap="square" lIns="91440" tIns="45720" rIns="91440" bIns="45720"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lang="en-US" altLang="zh-CN" sz="13300" b="1" i="0" u="none" strike="noStrike" kern="1200" cap="none" spc="0" normalizeH="0" baseline="0" noProof="0">
              <a:ln>
                <a:noFill/>
              </a:ln>
              <a:effectLst/>
              <a:uLnTx/>
              <a:uFillTx/>
              <a:latin typeface="Arial" panose="020B0604020202020204" pitchFamily="34" charset="0"/>
              <a:ea typeface="宋体" panose="02010600030101010101" pitchFamily="2" charset="-122"/>
              <a:cs typeface="Arial"/>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657246" y="3202027"/>
            <a:ext cx="6920621" cy="707886"/>
          </a:xfrm>
          <a:prstGeom prst="rect">
            <a:avLst/>
          </a:prstGeom>
          <a:noFill/>
        </p:spPr>
        <p:txBody>
          <a:bodyPr wrap="square" lIns="91440" tIns="45720" rIns="91440" bIns="45720" rtlCol="0" anchor="t">
            <a:spAutoFit/>
          </a:bodyPr>
          <a:lstStyle/>
          <a:p>
            <a:pPr defTabSz="1219170" fontAlgn="base">
              <a:spcBef>
                <a:spcPct val="0"/>
              </a:spcBef>
              <a:spcAft>
                <a:spcPct val="0"/>
              </a:spcAft>
              <a:defRPr/>
            </a:pPr>
            <a:r>
              <a:rPr kumimoji="1" lang="en-US" altLang="zh-CN" sz="4000" b="1" noProof="1">
                <a:solidFill>
                  <a:srgbClr val="FFFFFF"/>
                </a:solidFill>
                <a:effectLst>
                  <a:outerShdw blurRad="50800" dist="38100" dir="2700000" algn="tl" rotWithShape="0">
                    <a:prstClr val="black">
                      <a:alpha val="40000"/>
                    </a:prstClr>
                  </a:outerShdw>
                </a:effectLst>
                <a:latin typeface="微软雅黑"/>
                <a:ea typeface="微软雅黑"/>
                <a:sym typeface="+mn-ea"/>
              </a:rPr>
              <a:t>Thanks for your listening</a:t>
            </a:r>
            <a:endParaRPr kumimoji="1" lang="en-US" sz="3067"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996699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3" name="图片 2">
            <a:extLst>
              <a:ext uri="{FF2B5EF4-FFF2-40B4-BE49-F238E27FC236}">
                <a16:creationId xmlns:a16="http://schemas.microsoft.com/office/drawing/2014/main" id="{9BC864A3-3BC8-4481-9927-B4BA4398B03A}"/>
              </a:ext>
            </a:extLst>
          </p:cNvPr>
          <p:cNvPicPr>
            <a:picLocks noChangeAspect="1"/>
          </p:cNvPicPr>
          <p:nvPr/>
        </p:nvPicPr>
        <p:blipFill>
          <a:blip r:embed="rId3"/>
          <a:stretch>
            <a:fillRect/>
          </a:stretch>
        </p:blipFill>
        <p:spPr>
          <a:xfrm>
            <a:off x="2895465" y="86919"/>
            <a:ext cx="6401069" cy="6684162"/>
          </a:xfrm>
          <a:prstGeom prst="rect">
            <a:avLst/>
          </a:prstGeom>
        </p:spPr>
      </p:pic>
    </p:spTree>
    <p:extLst>
      <p:ext uri="{BB962C8B-B14F-4D97-AF65-F5344CB8AC3E}">
        <p14:creationId xmlns:p14="http://schemas.microsoft.com/office/powerpoint/2010/main" val="4181431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6" name="图片 5">
            <a:extLst>
              <a:ext uri="{FF2B5EF4-FFF2-40B4-BE49-F238E27FC236}">
                <a16:creationId xmlns:a16="http://schemas.microsoft.com/office/drawing/2014/main" id="{1D0B8A5F-FA72-4E2B-AA10-061DC627C3F9}"/>
              </a:ext>
            </a:extLst>
          </p:cNvPr>
          <p:cNvPicPr>
            <a:picLocks noChangeAspect="1"/>
          </p:cNvPicPr>
          <p:nvPr/>
        </p:nvPicPr>
        <p:blipFill>
          <a:blip r:embed="rId3"/>
          <a:stretch>
            <a:fillRect/>
          </a:stretch>
        </p:blipFill>
        <p:spPr>
          <a:xfrm>
            <a:off x="2217420" y="315028"/>
            <a:ext cx="8012947" cy="5768534"/>
          </a:xfrm>
          <a:prstGeom prst="rect">
            <a:avLst/>
          </a:prstGeom>
        </p:spPr>
      </p:pic>
    </p:spTree>
    <p:extLst>
      <p:ext uri="{BB962C8B-B14F-4D97-AF65-F5344CB8AC3E}">
        <p14:creationId xmlns:p14="http://schemas.microsoft.com/office/powerpoint/2010/main" val="14374193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8DCBC80-A396-4499-8E69-D0B716690F33}"/>
              </a:ext>
            </a:extLst>
          </p:cNvPr>
          <p:cNvSpPr>
            <a:spLocks noGrp="1"/>
          </p:cNvSpPr>
          <p:nvPr>
            <p:ph type="title"/>
          </p:nvPr>
        </p:nvSpPr>
        <p:spPr/>
        <p:txBody>
          <a:bodyPr/>
          <a:lstStyle/>
          <a:p>
            <a:r>
              <a:rPr lang="en-US" altLang="zh-CN" b="0" dirty="0">
                <a:latin typeface="微软雅黑" panose="020B0503020204020204" pitchFamily="34" charset="-122"/>
              </a:rPr>
              <a:t>High-level Requirements</a:t>
            </a:r>
            <a:endParaRPr lang="zh-CN" altLang="en-US" b="0" dirty="0">
              <a:latin typeface="微软雅黑" panose="020B0503020204020204" pitchFamily="34" charset="-122"/>
            </a:endParaRPr>
          </a:p>
        </p:txBody>
      </p:sp>
      <p:sp>
        <p:nvSpPr>
          <p:cNvPr id="7" name="标题 5">
            <a:extLst>
              <a:ext uri="{FF2B5EF4-FFF2-40B4-BE49-F238E27FC236}">
                <a16:creationId xmlns:a16="http://schemas.microsoft.com/office/drawing/2014/main" id="{3682A8DC-576C-4CEF-BD66-8FAFE149B64A}"/>
              </a:ext>
            </a:extLst>
          </p:cNvPr>
          <p:cNvSpPr txBox="1">
            <a:spLocks/>
          </p:cNvSpPr>
          <p:nvPr/>
        </p:nvSpPr>
        <p:spPr>
          <a:xfrm>
            <a:off x="1531363" y="1690688"/>
            <a:ext cx="7750125" cy="3096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195EAA"/>
                </a:solidFill>
                <a:latin typeface="+mj-lt"/>
                <a:ea typeface="微软雅黑" panose="020B0503020204020204" pitchFamily="34" charset="-122"/>
                <a:cs typeface="+mj-cs"/>
              </a:defRPr>
            </a:lvl1pPr>
          </a:lstStyle>
          <a:p>
            <a:pPr marL="342900" indent="-342900">
              <a:lnSpc>
                <a:spcPct val="150000"/>
              </a:lnSpc>
              <a:buFont typeface="Arial" panose="020B0604020202020204" pitchFamily="34" charset="0"/>
              <a:buChar char="•"/>
            </a:pPr>
            <a:r>
              <a:rPr lang="en-US" altLang="zh-CN" sz="2000" dirty="0">
                <a:solidFill>
                  <a:schemeClr val="tx1"/>
                </a:solidFill>
              </a:rPr>
              <a:t>Precision</a:t>
            </a:r>
          </a:p>
          <a:p>
            <a:pPr marL="800100" lvl="1" indent="-342900">
              <a:lnSpc>
                <a:spcPct val="150000"/>
              </a:lnSpc>
              <a:buFont typeface="Arial" panose="020B0604020202020204" pitchFamily="34" charset="0"/>
              <a:buChar char="•"/>
            </a:pPr>
            <a:r>
              <a:rPr lang="en-US" altLang="zh-CN" sz="1600" dirty="0"/>
              <a:t>Spatially, the precision of direction: ±10°</a:t>
            </a:r>
          </a:p>
          <a:p>
            <a:pPr marL="800100" lvl="1" indent="-342900">
              <a:lnSpc>
                <a:spcPct val="150000"/>
              </a:lnSpc>
              <a:buFont typeface="Arial" panose="020B0604020202020204" pitchFamily="34" charset="0"/>
              <a:buChar char="•"/>
            </a:pPr>
            <a:r>
              <a:rPr lang="en-US" altLang="zh-CN" sz="1600" b="0" dirty="0">
                <a:solidFill>
                  <a:schemeClr val="tx1"/>
                </a:solidFill>
              </a:rPr>
              <a:t>Temporally, low latency: </a:t>
            </a:r>
            <a:r>
              <a:rPr lang="zh-CN" altLang="en-US" sz="1600" b="0" dirty="0">
                <a:solidFill>
                  <a:schemeClr val="tx1"/>
                </a:solidFill>
              </a:rPr>
              <a:t>≤</a:t>
            </a:r>
            <a:r>
              <a:rPr lang="en-US" altLang="zh-CN" sz="1600" b="0" dirty="0">
                <a:solidFill>
                  <a:schemeClr val="tx1"/>
                </a:solidFill>
              </a:rPr>
              <a:t>100ms</a:t>
            </a:r>
          </a:p>
          <a:p>
            <a:pPr marL="342900" indent="-342900">
              <a:lnSpc>
                <a:spcPct val="150000"/>
              </a:lnSpc>
              <a:buFont typeface="Arial" panose="020B0604020202020204" pitchFamily="34" charset="0"/>
              <a:buChar char="•"/>
            </a:pPr>
            <a:r>
              <a:rPr lang="en-US" altLang="zh-CN" sz="2000" dirty="0">
                <a:solidFill>
                  <a:schemeClr val="tx1"/>
                </a:solidFill>
              </a:rPr>
              <a:t>Portability</a:t>
            </a:r>
          </a:p>
          <a:p>
            <a:pPr marL="800100" lvl="1" indent="-342900">
              <a:lnSpc>
                <a:spcPct val="150000"/>
              </a:lnSpc>
              <a:buFont typeface="Arial" panose="020B0604020202020204" pitchFamily="34" charset="0"/>
              <a:buChar char="•"/>
            </a:pPr>
            <a:r>
              <a:rPr lang="en-US" altLang="zh-CN" sz="1600" dirty="0"/>
              <a:t>Easy to carry: 40L backpack, </a:t>
            </a:r>
            <a:r>
              <a:rPr lang="zh-CN" altLang="en-US" sz="1600" dirty="0"/>
              <a:t>≤</a:t>
            </a:r>
            <a:r>
              <a:rPr lang="en-US" altLang="zh-CN" sz="1600" dirty="0"/>
              <a:t>10kg</a:t>
            </a:r>
            <a:endParaRPr lang="en-US" altLang="zh-CN" sz="1600" b="0" dirty="0">
              <a:solidFill>
                <a:schemeClr val="tx1"/>
              </a:solidFill>
            </a:endParaRPr>
          </a:p>
          <a:p>
            <a:pPr marL="342900" indent="-342900">
              <a:lnSpc>
                <a:spcPct val="150000"/>
              </a:lnSpc>
              <a:buFont typeface="Arial" panose="020B0604020202020204" pitchFamily="34" charset="0"/>
              <a:buChar char="•"/>
            </a:pPr>
            <a:r>
              <a:rPr lang="en-US" altLang="zh-CN" sz="2000" dirty="0">
                <a:solidFill>
                  <a:schemeClr val="tx1"/>
                </a:solidFill>
              </a:rPr>
              <a:t>User-friendliness</a:t>
            </a:r>
          </a:p>
          <a:p>
            <a:pPr marL="800100" lvl="1" indent="-342900">
              <a:lnSpc>
                <a:spcPct val="150000"/>
              </a:lnSpc>
              <a:buFont typeface="Arial" panose="020B0604020202020204" pitchFamily="34" charset="0"/>
              <a:buChar char="•"/>
            </a:pPr>
            <a:r>
              <a:rPr lang="en-US" altLang="zh-CN" sz="1600" dirty="0"/>
              <a:t>Easy to use: operator can use it intuitively; low complexity of music analysis</a:t>
            </a:r>
            <a:endParaRPr lang="zh-CN" altLang="en-US" sz="1600" b="0" dirty="0">
              <a:solidFill>
                <a:schemeClr val="tx1"/>
              </a:solidFill>
            </a:endParaRPr>
          </a:p>
        </p:txBody>
      </p:sp>
    </p:spTree>
    <p:extLst>
      <p:ext uri="{BB962C8B-B14F-4D97-AF65-F5344CB8AC3E}">
        <p14:creationId xmlns:p14="http://schemas.microsoft.com/office/powerpoint/2010/main" val="456384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204960" cy="931490"/>
          </a:xfrm>
        </p:spPr>
        <p:txBody>
          <a:bodyPr/>
          <a:lstStyle/>
          <a:p>
            <a:r>
              <a:rPr lang="en-US" altLang="zh-CN" dirty="0"/>
              <a:t>Requirements and Verification – Communication Subsystem</a:t>
            </a:r>
            <a:endParaRPr lang="zh-CN" altLang="en-US" dirty="0"/>
          </a:p>
        </p:txBody>
      </p:sp>
      <p:pic>
        <p:nvPicPr>
          <p:cNvPr id="3" name="图片 2">
            <a:extLst>
              <a:ext uri="{FF2B5EF4-FFF2-40B4-BE49-F238E27FC236}">
                <a16:creationId xmlns:a16="http://schemas.microsoft.com/office/drawing/2014/main" id="{76D72DCE-1A41-4C35-9803-35C53ED08E68}"/>
              </a:ext>
            </a:extLst>
          </p:cNvPr>
          <p:cNvPicPr>
            <a:picLocks noChangeAspect="1"/>
          </p:cNvPicPr>
          <p:nvPr/>
        </p:nvPicPr>
        <p:blipFill>
          <a:blip r:embed="rId3"/>
          <a:stretch>
            <a:fillRect/>
          </a:stretch>
        </p:blipFill>
        <p:spPr>
          <a:xfrm>
            <a:off x="1548565" y="88949"/>
            <a:ext cx="9094869" cy="6680102"/>
          </a:xfrm>
          <a:prstGeom prst="rect">
            <a:avLst/>
          </a:prstGeom>
        </p:spPr>
      </p:pic>
    </p:spTree>
    <p:extLst>
      <p:ext uri="{BB962C8B-B14F-4D97-AF65-F5344CB8AC3E}">
        <p14:creationId xmlns:p14="http://schemas.microsoft.com/office/powerpoint/2010/main" val="3958333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14360" cy="931490"/>
          </a:xfrm>
        </p:spPr>
        <p:txBody>
          <a:bodyPr/>
          <a:lstStyle/>
          <a:p>
            <a:r>
              <a:rPr lang="en-US" altLang="zh-CN" dirty="0"/>
              <a:t>Requirements and Verification – Joystick Subsystem</a:t>
            </a:r>
            <a:endParaRPr lang="zh-CN" altLang="en-US" dirty="0"/>
          </a:p>
        </p:txBody>
      </p:sp>
      <p:pic>
        <p:nvPicPr>
          <p:cNvPr id="4" name="图片 3">
            <a:extLst>
              <a:ext uri="{FF2B5EF4-FFF2-40B4-BE49-F238E27FC236}">
                <a16:creationId xmlns:a16="http://schemas.microsoft.com/office/drawing/2014/main" id="{CBDCB1B9-D574-4778-A4E3-0637B99292D0}"/>
              </a:ext>
            </a:extLst>
          </p:cNvPr>
          <p:cNvPicPr>
            <a:picLocks noChangeAspect="1"/>
          </p:cNvPicPr>
          <p:nvPr/>
        </p:nvPicPr>
        <p:blipFill>
          <a:blip r:embed="rId3"/>
          <a:stretch>
            <a:fillRect/>
          </a:stretch>
        </p:blipFill>
        <p:spPr>
          <a:xfrm>
            <a:off x="2968293" y="129540"/>
            <a:ext cx="6255414" cy="6728460"/>
          </a:xfrm>
          <a:prstGeom prst="rect">
            <a:avLst/>
          </a:prstGeom>
        </p:spPr>
      </p:pic>
    </p:spTree>
    <p:extLst>
      <p:ext uri="{BB962C8B-B14F-4D97-AF65-F5344CB8AC3E}">
        <p14:creationId xmlns:p14="http://schemas.microsoft.com/office/powerpoint/2010/main" val="5816656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3" name="图片 2">
            <a:extLst>
              <a:ext uri="{FF2B5EF4-FFF2-40B4-BE49-F238E27FC236}">
                <a16:creationId xmlns:a16="http://schemas.microsoft.com/office/drawing/2014/main" id="{97B6BC6C-376F-4205-AF9A-7E3DA3A8B84F}"/>
              </a:ext>
            </a:extLst>
          </p:cNvPr>
          <p:cNvPicPr>
            <a:picLocks noChangeAspect="1"/>
          </p:cNvPicPr>
          <p:nvPr/>
        </p:nvPicPr>
        <p:blipFill>
          <a:blip r:embed="rId3"/>
          <a:stretch>
            <a:fillRect/>
          </a:stretch>
        </p:blipFill>
        <p:spPr>
          <a:xfrm>
            <a:off x="2507461" y="110490"/>
            <a:ext cx="7177077" cy="6637020"/>
          </a:xfrm>
          <a:prstGeom prst="rect">
            <a:avLst/>
          </a:prstGeom>
        </p:spPr>
      </p:pic>
    </p:spTree>
    <p:extLst>
      <p:ext uri="{BB962C8B-B14F-4D97-AF65-F5344CB8AC3E}">
        <p14:creationId xmlns:p14="http://schemas.microsoft.com/office/powerpoint/2010/main" val="1261454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4" name="图片 3">
            <a:extLst>
              <a:ext uri="{FF2B5EF4-FFF2-40B4-BE49-F238E27FC236}">
                <a16:creationId xmlns:a16="http://schemas.microsoft.com/office/drawing/2014/main" id="{95DEFF72-57A6-4DE9-B394-59852B2226A6}"/>
              </a:ext>
            </a:extLst>
          </p:cNvPr>
          <p:cNvPicPr>
            <a:picLocks noChangeAspect="1"/>
          </p:cNvPicPr>
          <p:nvPr/>
        </p:nvPicPr>
        <p:blipFill>
          <a:blip r:embed="rId3"/>
          <a:stretch>
            <a:fillRect/>
          </a:stretch>
        </p:blipFill>
        <p:spPr>
          <a:xfrm>
            <a:off x="2369485" y="60747"/>
            <a:ext cx="7452696" cy="4723953"/>
          </a:xfrm>
          <a:prstGeom prst="rect">
            <a:avLst/>
          </a:prstGeom>
        </p:spPr>
      </p:pic>
    </p:spTree>
    <p:extLst>
      <p:ext uri="{BB962C8B-B14F-4D97-AF65-F5344CB8AC3E}">
        <p14:creationId xmlns:p14="http://schemas.microsoft.com/office/powerpoint/2010/main" val="10022815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8298180" cy="931490"/>
          </a:xfrm>
        </p:spPr>
        <p:txBody>
          <a:bodyPr/>
          <a:lstStyle/>
          <a:p>
            <a:r>
              <a:rPr lang="en-US" altLang="zh-CN" dirty="0"/>
              <a:t>Requirements and Verification – Lighting Subsystem</a:t>
            </a:r>
            <a:endParaRPr lang="zh-CN" altLang="en-US" dirty="0"/>
          </a:p>
        </p:txBody>
      </p:sp>
      <p:pic>
        <p:nvPicPr>
          <p:cNvPr id="6" name="图片 5">
            <a:extLst>
              <a:ext uri="{FF2B5EF4-FFF2-40B4-BE49-F238E27FC236}">
                <a16:creationId xmlns:a16="http://schemas.microsoft.com/office/drawing/2014/main" id="{14DA0A18-4842-4E27-9CB7-064EFA9D3F2A}"/>
              </a:ext>
            </a:extLst>
          </p:cNvPr>
          <p:cNvPicPr>
            <a:picLocks noChangeAspect="1"/>
          </p:cNvPicPr>
          <p:nvPr/>
        </p:nvPicPr>
        <p:blipFill>
          <a:blip r:embed="rId3"/>
          <a:stretch>
            <a:fillRect/>
          </a:stretch>
        </p:blipFill>
        <p:spPr>
          <a:xfrm>
            <a:off x="3511502" y="0"/>
            <a:ext cx="5168995" cy="6858000"/>
          </a:xfrm>
          <a:prstGeom prst="rect">
            <a:avLst/>
          </a:prstGeom>
        </p:spPr>
      </p:pic>
    </p:spTree>
    <p:extLst>
      <p:ext uri="{BB962C8B-B14F-4D97-AF65-F5344CB8AC3E}">
        <p14:creationId xmlns:p14="http://schemas.microsoft.com/office/powerpoint/2010/main" val="2876753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006840" cy="931490"/>
          </a:xfrm>
        </p:spPr>
        <p:txBody>
          <a:bodyPr/>
          <a:lstStyle/>
          <a:p>
            <a:r>
              <a:rPr lang="en-US" altLang="zh-CN" sz="2800" dirty="0"/>
              <a:t>Requirements and Verification – Music Analysis Subsystem</a:t>
            </a:r>
            <a:endParaRPr lang="zh-CN" altLang="en-US" sz="1200" b="0" dirty="0"/>
          </a:p>
        </p:txBody>
      </p:sp>
      <p:pic>
        <p:nvPicPr>
          <p:cNvPr id="3" name="图片 2">
            <a:extLst>
              <a:ext uri="{FF2B5EF4-FFF2-40B4-BE49-F238E27FC236}">
                <a16:creationId xmlns:a16="http://schemas.microsoft.com/office/drawing/2014/main" id="{59CC5E70-2A05-4681-8674-A3B91C9DEC4A}"/>
              </a:ext>
            </a:extLst>
          </p:cNvPr>
          <p:cNvPicPr>
            <a:picLocks noChangeAspect="1"/>
          </p:cNvPicPr>
          <p:nvPr/>
        </p:nvPicPr>
        <p:blipFill>
          <a:blip r:embed="rId3"/>
          <a:stretch>
            <a:fillRect/>
          </a:stretch>
        </p:blipFill>
        <p:spPr>
          <a:xfrm>
            <a:off x="3437897" y="56389"/>
            <a:ext cx="5316205" cy="6745222"/>
          </a:xfrm>
          <a:prstGeom prst="rect">
            <a:avLst/>
          </a:prstGeom>
        </p:spPr>
      </p:pic>
    </p:spTree>
    <p:extLst>
      <p:ext uri="{BB962C8B-B14F-4D97-AF65-F5344CB8AC3E}">
        <p14:creationId xmlns:p14="http://schemas.microsoft.com/office/powerpoint/2010/main" val="1973544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a:xfrm>
            <a:off x="769620" y="774438"/>
            <a:ext cx="9006840" cy="931490"/>
          </a:xfrm>
        </p:spPr>
        <p:txBody>
          <a:bodyPr/>
          <a:lstStyle/>
          <a:p>
            <a:r>
              <a:rPr lang="en-US" altLang="zh-CN" sz="2800" dirty="0"/>
              <a:t>Requirements and Verification – Music Analysis Subsystem</a:t>
            </a:r>
            <a:endParaRPr lang="zh-CN" altLang="en-US" sz="1200" b="0" dirty="0"/>
          </a:p>
        </p:txBody>
      </p:sp>
      <p:pic>
        <p:nvPicPr>
          <p:cNvPr id="4" name="图片 3">
            <a:extLst>
              <a:ext uri="{FF2B5EF4-FFF2-40B4-BE49-F238E27FC236}">
                <a16:creationId xmlns:a16="http://schemas.microsoft.com/office/drawing/2014/main" id="{4A96FD3A-DAAF-4AB9-A5BC-D78595C6A4AB}"/>
              </a:ext>
            </a:extLst>
          </p:cNvPr>
          <p:cNvPicPr>
            <a:picLocks noChangeAspect="1"/>
          </p:cNvPicPr>
          <p:nvPr/>
        </p:nvPicPr>
        <p:blipFill>
          <a:blip r:embed="rId3"/>
          <a:stretch>
            <a:fillRect/>
          </a:stretch>
        </p:blipFill>
        <p:spPr>
          <a:xfrm>
            <a:off x="2583180" y="574563"/>
            <a:ext cx="7025640" cy="5708874"/>
          </a:xfrm>
          <a:prstGeom prst="rect">
            <a:avLst/>
          </a:prstGeom>
        </p:spPr>
      </p:pic>
    </p:spTree>
    <p:extLst>
      <p:ext uri="{BB962C8B-B14F-4D97-AF65-F5344CB8AC3E}">
        <p14:creationId xmlns:p14="http://schemas.microsoft.com/office/powerpoint/2010/main" val="21610285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PPT-04.jpg">
            <a:extLst>
              <a:ext uri="{FF2B5EF4-FFF2-40B4-BE49-F238E27FC236}">
                <a16:creationId xmlns:a16="http://schemas.microsoft.com/office/drawing/2014/main" id="{16CF1A48-44D9-49F5-AEDC-BF7D980750F5}"/>
              </a:ext>
            </a:extLst>
          </p:cNvPr>
          <p:cNvPicPr>
            <a:picLocks noChangeAspect="1"/>
          </p:cNvPicPr>
          <p:nvPr/>
        </p:nvPicPr>
        <p:blipFill>
          <a:blip r:embed="rId2"/>
          <a:stretch>
            <a:fillRect/>
          </a:stretch>
        </p:blipFill>
        <p:spPr>
          <a:xfrm>
            <a:off x="0" y="-29260"/>
            <a:ext cx="12240512" cy="6858000"/>
          </a:xfrm>
          <a:prstGeom prst="rect">
            <a:avLst/>
          </a:prstGeom>
          <a:noFill/>
          <a:ln w="9525">
            <a:noFill/>
          </a:ln>
        </p:spPr>
      </p:pic>
      <p:pic>
        <p:nvPicPr>
          <p:cNvPr id="5" name="图片 4">
            <a:extLst>
              <a:ext uri="{FF2B5EF4-FFF2-40B4-BE49-F238E27FC236}">
                <a16:creationId xmlns:a16="http://schemas.microsoft.com/office/drawing/2014/main" id="{9A7052E3-7A76-4F1C-83A9-070FE1F9E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9585" y="100858"/>
            <a:ext cx="1734401" cy="1494215"/>
          </a:xfrm>
          <a:prstGeom prst="rect">
            <a:avLst/>
          </a:prstGeom>
        </p:spPr>
      </p:pic>
      <p:sp>
        <p:nvSpPr>
          <p:cNvPr id="6" name="文本框 5">
            <a:extLst>
              <a:ext uri="{FF2B5EF4-FFF2-40B4-BE49-F238E27FC236}">
                <a16:creationId xmlns:a16="http://schemas.microsoft.com/office/drawing/2014/main" id="{6ED982B9-62F7-4E03-925A-6D279BE87713}"/>
              </a:ext>
            </a:extLst>
          </p:cNvPr>
          <p:cNvSpPr txBox="1"/>
          <p:nvPr/>
        </p:nvSpPr>
        <p:spPr>
          <a:xfrm>
            <a:off x="1409543" y="1910293"/>
            <a:ext cx="2880784" cy="2144113"/>
          </a:xfrm>
          <a:prstGeom prst="rect">
            <a:avLst/>
          </a:prstGeom>
          <a:noFill/>
          <a:ln w="9525">
            <a:noFill/>
          </a:ln>
        </p:spPr>
        <p:txBody>
          <a:bodyPr wrap="square" anchor="t">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2</a:t>
            </a:r>
            <a:endParaRPr kumimoji="0" lang="zh-CN" altLang="en-US" sz="13333" b="1"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08D19E98-8E85-47F0-8AFE-0A71BD78B549}"/>
              </a:ext>
            </a:extLst>
          </p:cNvPr>
          <p:cNvSpPr txBox="1"/>
          <p:nvPr/>
        </p:nvSpPr>
        <p:spPr>
          <a:xfrm>
            <a:off x="2844857" y="3038743"/>
            <a:ext cx="5710025" cy="1015663"/>
          </a:xfrm>
          <a:prstGeom prst="rect">
            <a:avLst/>
          </a:prstGeom>
          <a:noFill/>
        </p:spPr>
        <p:txBody>
          <a:bodyPr wrap="squar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1" lang="en-US" altLang="zh-CN" sz="6000" b="1" i="0" u="none" strike="noStrike" kern="1200" cap="none" spc="0" normalizeH="0" baseline="0" noProof="1">
                <a:ln>
                  <a:noFill/>
                </a:ln>
                <a:solidFill>
                  <a:srgbClr val="FFFFFF"/>
                </a:solidFill>
                <a:effectLst>
                  <a:outerShdw blurRad="50800" dist="38100" dir="2700000" algn="tl" rotWithShape="0">
                    <a:prstClr val="black">
                      <a:alpha val="40000"/>
                    </a:prstClr>
                  </a:outerShdw>
                </a:effectLst>
                <a:uLnTx/>
                <a:uFillTx/>
                <a:latin typeface="微软雅黑" panose="020B0503020204020204" charset="-122"/>
                <a:ea typeface="微软雅黑" panose="020B0503020204020204" charset="-122"/>
                <a:sym typeface="+mn-ea"/>
              </a:rPr>
              <a:t>Design</a:t>
            </a:r>
            <a:endParaRPr kumimoji="1" lang="en-US" sz="44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90773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6" b="77"/>
          <a:stretch/>
        </p:blipFill>
        <p:spPr>
          <a:xfrm>
            <a:off x="6095999" y="1700213"/>
            <a:ext cx="5256213" cy="4165600"/>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vert="horz" lIns="91440" tIns="45720" rIns="91440" bIns="45720" rtlCol="0" anchor="t">
            <a:normAutofit/>
          </a:bodyPr>
          <a:lstStyle/>
          <a:p>
            <a:r>
              <a:rPr lang="en-US" altLang="zh-CN" sz="2400" b="1">
                <a:ea typeface="微软雅黑"/>
              </a:rPr>
              <a:t>Three main physical device type and an abstract communication system.</a:t>
            </a:r>
          </a:p>
          <a:p>
            <a:endParaRPr lang="en-US" altLang="zh-CN">
              <a:ea typeface="微软雅黑"/>
            </a:endParaRPr>
          </a:p>
          <a:p>
            <a:pPr marL="285750" indent="-285750">
              <a:buFont typeface="Arial" panose="020B0604020202020204" pitchFamily="34" charset="0"/>
              <a:buChar char="•"/>
            </a:pPr>
            <a:r>
              <a:rPr lang="en-US" altLang="zh-CN">
                <a:ea typeface="微软雅黑"/>
              </a:rPr>
              <a:t>Communication system</a:t>
            </a:r>
          </a:p>
          <a:p>
            <a:pPr marL="285750" indent="-285750">
              <a:buFont typeface="Arial" panose="020B0604020202020204" pitchFamily="34" charset="0"/>
              <a:buChar char="•"/>
            </a:pPr>
            <a:r>
              <a:rPr lang="en-US" altLang="zh-CN" dirty="0"/>
              <a:t>Lighting array system</a:t>
            </a:r>
          </a:p>
          <a:p>
            <a:pPr marL="285750" indent="-285750">
              <a:buFont typeface="Arial" panose="020B0604020202020204" pitchFamily="34" charset="0"/>
              <a:buChar char="•"/>
            </a:pPr>
            <a:r>
              <a:rPr lang="en-US" altLang="zh-CN" dirty="0"/>
              <a:t>Joystick system</a:t>
            </a:r>
          </a:p>
          <a:p>
            <a:pPr marL="285750" indent="-285750">
              <a:buFont typeface="Arial" panose="020B0604020202020204" pitchFamily="34" charset="0"/>
              <a:buChar char="•"/>
            </a:pPr>
            <a:r>
              <a:rPr lang="en-US" altLang="zh-CN" dirty="0"/>
              <a:t>Central server</a:t>
            </a:r>
          </a:p>
          <a:p>
            <a:pPr marL="742950" lvl="1" indent="-285750">
              <a:buFont typeface="Arial" panose="020B0604020202020204" pitchFamily="34" charset="0"/>
              <a:buChar char="•"/>
            </a:pPr>
            <a:r>
              <a:rPr lang="en-US" altLang="zh-CN" dirty="0"/>
              <a:t>Music Analysis Subsystem</a:t>
            </a:r>
          </a:p>
          <a:p>
            <a:pPr marL="742950" lvl="1" indent="-285750">
              <a:buFont typeface="Arial" panose="020B0604020202020204" pitchFamily="34" charset="0"/>
              <a:buChar char="•"/>
            </a:pPr>
            <a:r>
              <a:rPr lang="en-US" altLang="zh-CN" dirty="0"/>
              <a:t>Dynamic Subsystem</a:t>
            </a:r>
          </a:p>
          <a:p>
            <a:pPr marL="742950" lvl="1" indent="-285750">
              <a:buFont typeface="Arial" panose="020B0604020202020204" pitchFamily="34" charset="0"/>
              <a:buChar char="•"/>
            </a:pPr>
            <a:r>
              <a:rPr lang="en-US" altLang="zh-CN" dirty="0"/>
              <a:t>Control Subsystem</a:t>
            </a:r>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Block Diagram</a:t>
            </a:r>
            <a:endParaRPr lang="zh-CN" altLang="en-US"/>
          </a:p>
        </p:txBody>
      </p:sp>
    </p:spTree>
    <p:extLst>
      <p:ext uri="{BB962C8B-B14F-4D97-AF65-F5344CB8AC3E}">
        <p14:creationId xmlns:p14="http://schemas.microsoft.com/office/powerpoint/2010/main" val="112091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descr="图形用户界面, 应用程序&#10;&#10;描述已自动生成">
            <a:extLst>
              <a:ext uri="{FF2B5EF4-FFF2-40B4-BE49-F238E27FC236}">
                <a16:creationId xmlns:a16="http://schemas.microsoft.com/office/drawing/2014/main" id="{B007B139-469B-473F-B520-AB5541B6BC1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295" r="64717" b="61524"/>
          <a:stretch/>
        </p:blipFill>
        <p:spPr>
          <a:xfrm>
            <a:off x="6095999" y="1700213"/>
            <a:ext cx="4502728" cy="3973972"/>
          </a:xfrm>
          <a:prstGeom prst="rect">
            <a:avLst/>
          </a:prstGeom>
        </p:spPr>
      </p:pic>
      <p:sp>
        <p:nvSpPr>
          <p:cNvPr id="14" name="文本占位符 13">
            <a:extLst>
              <a:ext uri="{FF2B5EF4-FFF2-40B4-BE49-F238E27FC236}">
                <a16:creationId xmlns:a16="http://schemas.microsoft.com/office/drawing/2014/main" id="{E6D470B1-2749-4A90-B073-F9050AD2F0CC}"/>
              </a:ext>
            </a:extLst>
          </p:cNvPr>
          <p:cNvSpPr>
            <a:spLocks noGrp="1"/>
          </p:cNvSpPr>
          <p:nvPr>
            <p:ph type="body" sz="half" idx="2"/>
          </p:nvPr>
        </p:nvSpPr>
        <p:spPr/>
        <p:txBody>
          <a:bodyPr/>
          <a:lstStyle/>
          <a:p>
            <a:r>
              <a:rPr lang="en-US" altLang="zh-CN" sz="2400"/>
              <a:t>An abstract software system that connects all the device. </a:t>
            </a:r>
          </a:p>
          <a:p>
            <a:endParaRPr lang="en-US" altLang="zh-CN"/>
          </a:p>
          <a:p>
            <a:r>
              <a:rPr lang="en-US" altLang="zh-CN"/>
              <a:t>The hardware part is supported by the host device:</a:t>
            </a:r>
          </a:p>
          <a:p>
            <a:pPr marL="285750" indent="-285750">
              <a:buFont typeface="Arial" panose="020B0604020202020204" pitchFamily="34" charset="0"/>
              <a:buChar char="•"/>
            </a:pPr>
            <a:r>
              <a:rPr lang="en-US" altLang="zh-CN"/>
              <a:t>Continuous power supply</a:t>
            </a:r>
          </a:p>
          <a:p>
            <a:pPr marL="285750" indent="-285750">
              <a:buFont typeface="Arial" panose="020B0604020202020204" pitchFamily="34" charset="0"/>
              <a:buChar char="•"/>
            </a:pPr>
            <a:r>
              <a:rPr lang="en-US" altLang="zh-CN"/>
              <a:t>Network card support </a:t>
            </a:r>
            <a:r>
              <a:rPr lang="en-US" altLang="zh-CN" b="1"/>
              <a:t>802.11n IEEE WLAN standard</a:t>
            </a:r>
          </a:p>
          <a:p>
            <a:r>
              <a:rPr lang="en-US" altLang="zh-CN"/>
              <a:t>	(Known as </a:t>
            </a:r>
            <a:r>
              <a:rPr lang="en-US" altLang="zh-CN" b="1" err="1"/>
              <a:t>WiFi</a:t>
            </a:r>
            <a:r>
              <a:rPr lang="en-US" altLang="zh-CN"/>
              <a:t>)</a:t>
            </a:r>
          </a:p>
          <a:p>
            <a:endParaRPr lang="en-US" altLang="zh-CN"/>
          </a:p>
        </p:txBody>
      </p:sp>
      <p:sp>
        <p:nvSpPr>
          <p:cNvPr id="10" name="标题 9">
            <a:extLst>
              <a:ext uri="{FF2B5EF4-FFF2-40B4-BE49-F238E27FC236}">
                <a16:creationId xmlns:a16="http://schemas.microsoft.com/office/drawing/2014/main" id="{E00017D5-DA47-4A89-BB6F-AD7E16DF5A23}"/>
              </a:ext>
            </a:extLst>
          </p:cNvPr>
          <p:cNvSpPr>
            <a:spLocks noGrp="1"/>
          </p:cNvSpPr>
          <p:nvPr>
            <p:ph type="title"/>
          </p:nvPr>
        </p:nvSpPr>
        <p:spPr/>
        <p:txBody>
          <a:bodyPr/>
          <a:lstStyle/>
          <a:p>
            <a:r>
              <a:rPr lang="en-US" altLang="zh-CN"/>
              <a:t>Communication System</a:t>
            </a:r>
            <a:endParaRPr lang="zh-CN" altLang="en-US"/>
          </a:p>
        </p:txBody>
      </p:sp>
      <p:sp>
        <p:nvSpPr>
          <p:cNvPr id="5" name="矩形 4">
            <a:extLst>
              <a:ext uri="{FF2B5EF4-FFF2-40B4-BE49-F238E27FC236}">
                <a16:creationId xmlns:a16="http://schemas.microsoft.com/office/drawing/2014/main" id="{B69DE3B4-D229-49E9-AAE7-F9C0EBF1A567}"/>
              </a:ext>
            </a:extLst>
          </p:cNvPr>
          <p:cNvSpPr/>
          <p:nvPr/>
        </p:nvSpPr>
        <p:spPr>
          <a:xfrm>
            <a:off x="7105650" y="4242542"/>
            <a:ext cx="2997200" cy="1155700"/>
          </a:xfrm>
          <a:prstGeom prst="rect">
            <a:avLst/>
          </a:prstGeom>
          <a:noFill/>
          <a:ln w="44450">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9425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3692</Words>
  <Application>Microsoft Office PowerPoint</Application>
  <PresentationFormat>宽屏</PresentationFormat>
  <Paragraphs>534</Paragraphs>
  <Slides>66</Slides>
  <Notes>55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MesloLGS NF</vt:lpstr>
      <vt:lpstr>等线</vt:lpstr>
      <vt:lpstr>等线 Light</vt:lpstr>
      <vt:lpstr>微软雅黑</vt:lpstr>
      <vt:lpstr>Arial</vt:lpstr>
      <vt:lpstr>tahoma</vt:lpstr>
      <vt:lpstr>Times New Roman</vt:lpstr>
      <vt:lpstr>Office 主题​​</vt:lpstr>
      <vt:lpstr>PowerPoint 演示文稿</vt:lpstr>
      <vt:lpstr>PowerPoint 演示文稿</vt:lpstr>
      <vt:lpstr>What is Stage Lighting System (SLS)?</vt:lpstr>
      <vt:lpstr>What is the Problems under Smaller and Amateur Circumstances?</vt:lpstr>
      <vt:lpstr>Solution: Mimicry Stage Lighting Ccontrol System</vt:lpstr>
      <vt:lpstr>High-level Requirements</vt:lpstr>
      <vt:lpstr>PowerPoint 演示文稿</vt:lpstr>
      <vt:lpstr>Block Diagram</vt:lpstr>
      <vt:lpstr>Communication System</vt:lpstr>
      <vt:lpstr>Communication System</vt:lpstr>
      <vt:lpstr>Communication System</vt:lpstr>
      <vt:lpstr>Lighting Array</vt:lpstr>
      <vt:lpstr>Lighting Array</vt:lpstr>
      <vt:lpstr>Lighting Array</vt:lpstr>
      <vt:lpstr>Lighting Array</vt:lpstr>
      <vt:lpstr>Lighting Array</vt:lpstr>
      <vt:lpstr>Lighting Array</vt:lpstr>
      <vt:lpstr>Lighting Array</vt:lpstr>
      <vt:lpstr>Joystick System</vt:lpstr>
      <vt:lpstr>Joystick System</vt:lpstr>
      <vt:lpstr>Joystick System</vt:lpstr>
      <vt:lpstr>Joystick System</vt:lpstr>
      <vt:lpstr>Central Server</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Music Analysis Subsystem</vt:lpstr>
      <vt:lpstr>Central Server</vt:lpstr>
      <vt:lpstr>Dynamics Subsystem</vt:lpstr>
      <vt:lpstr>Dynamics Subsystem</vt:lpstr>
      <vt:lpstr>Dynamics Subsystem</vt:lpstr>
      <vt:lpstr>Dynamics Subsystem</vt:lpstr>
      <vt:lpstr>Central Server</vt:lpstr>
      <vt:lpstr>Control Subsystem</vt:lpstr>
      <vt:lpstr>Control Subsystem</vt:lpstr>
      <vt:lpstr>Control Subsystem</vt:lpstr>
      <vt:lpstr>Control Subsystem</vt:lpstr>
      <vt:lpstr>PowerPoint 演示文稿</vt:lpstr>
      <vt:lpstr>Labor</vt:lpstr>
      <vt:lpstr>Tolerance Analysis</vt:lpstr>
      <vt:lpstr>PowerPoint 演示文稿</vt:lpstr>
      <vt:lpstr>Labor</vt:lpstr>
      <vt:lpstr>Parts</vt:lpstr>
      <vt:lpstr>Grand Total</vt:lpstr>
      <vt:lpstr>Schedule</vt:lpstr>
      <vt:lpstr>PowerPoint 演示文稿</vt:lpstr>
      <vt:lpstr>Ethics</vt:lpstr>
      <vt:lpstr>PowerPoint 演示文稿</vt:lpstr>
      <vt:lpstr>Requirements and Verification – Communication Subsystem</vt:lpstr>
      <vt:lpstr>Requirements and Verification – Communication Subsystem</vt:lpstr>
      <vt:lpstr>Requirements and Verification – Communication Subsystem</vt:lpstr>
      <vt:lpstr>Requirements and Verification – Joystick Subsystem</vt:lpstr>
      <vt:lpstr>Requirements and Verification – Lighting Subsystem</vt:lpstr>
      <vt:lpstr>Requirements and Verification – Lighting Subsystem</vt:lpstr>
      <vt:lpstr>Requirements and Verification – Lighting Subsystem</vt:lpstr>
      <vt:lpstr>Requirements and Verification – Music Analysis Subsystem</vt:lpstr>
      <vt:lpstr>Requirements and Verification – Music Analysis Subsystem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Zhaohua</dc:creator>
  <cp:lastModifiedBy>Li, Ruiqi</cp:lastModifiedBy>
  <cp:revision>177</cp:revision>
  <dcterms:created xsi:type="dcterms:W3CDTF">2022-03-24T13:28:51Z</dcterms:created>
  <dcterms:modified xsi:type="dcterms:W3CDTF">2022-03-24T22:12:27Z</dcterms:modified>
</cp:coreProperties>
</file>